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handoutMasterIdLst>
    <p:handoutMasterId r:id="rId24"/>
  </p:handoutMasterIdLst>
  <p:sldIdLst>
    <p:sldId id="4341" r:id="rId3"/>
    <p:sldId id="16602630" r:id="rId4"/>
    <p:sldId id="4342" r:id="rId6"/>
    <p:sldId id="16602628" r:id="rId7"/>
    <p:sldId id="16602633" r:id="rId8"/>
    <p:sldId id="16602631" r:id="rId9"/>
    <p:sldId id="16602644" r:id="rId10"/>
    <p:sldId id="16602642" r:id="rId11"/>
    <p:sldId id="16602639" r:id="rId12"/>
    <p:sldId id="16602640" r:id="rId13"/>
    <p:sldId id="16602636" r:id="rId14"/>
    <p:sldId id="3548" r:id="rId15"/>
    <p:sldId id="16602634" r:id="rId16"/>
    <p:sldId id="16602357" r:id="rId17"/>
    <p:sldId id="16602637" r:id="rId18"/>
    <p:sldId id="16602638" r:id="rId19"/>
    <p:sldId id="16602643" r:id="rId20"/>
    <p:sldId id="16602641" r:id="rId21"/>
    <p:sldId id="1252" r:id="rId22"/>
    <p:sldId id="16602356"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目录/过渡/结尾页" id="{FECCF3A6-0ECD-474E-9D42-8FF2C5BEADE3}">
          <p14:sldIdLst>
            <p14:sldId id="4341"/>
            <p14:sldId id="16602630"/>
            <p14:sldId id="4342"/>
            <p14:sldId id="16602628"/>
            <p14:sldId id="16602633"/>
            <p14:sldId id="16602631"/>
            <p14:sldId id="16602644"/>
            <p14:sldId id="16602642"/>
            <p14:sldId id="16602639"/>
            <p14:sldId id="16602640"/>
            <p14:sldId id="16602636"/>
            <p14:sldId id="3548"/>
            <p14:sldId id="16602634"/>
            <p14:sldId id="16602357"/>
            <p14:sldId id="16602637"/>
            <p14:sldId id="16602638"/>
            <p14:sldId id="16602643"/>
            <p14:sldId id="16602641"/>
            <p14:sldId id="1252"/>
            <p14:sldId id="166023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E94"/>
    <a:srgbClr val="EDC2A2"/>
    <a:srgbClr val="F3CBA6"/>
    <a:srgbClr val="B6E0BC"/>
    <a:srgbClr val="597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p:restoredTop sz="96405"/>
  </p:normalViewPr>
  <p:slideViewPr>
    <p:cSldViewPr snapToGrid="0">
      <p:cViewPr varScale="1">
        <p:scale>
          <a:sx n="131" d="100"/>
          <a:sy n="131" d="100"/>
        </p:scale>
        <p:origin x="568" y="184"/>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126" d="100"/>
          <a:sy n="126" d="100"/>
        </p:scale>
        <p:origin x="2824"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4D2DA2-9374-114E-A97F-35EE9D4C8980}"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CC3339-C6D8-1247-988F-35301621139A}"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D64EC-A23C-F149-9FED-1D5D1C07941E}"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0FCA4-1C8F-2A43-8B24-F92CA1456C11}"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4D50E7-40AC-41D2-B743-C60EE86BC1B6}"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4D50E7-40AC-41D2-B743-C60EE86BC1B6}"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4D50E7-40AC-41D2-B743-C60EE86BC1B6}"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E4D50E7-40AC-41D2-B743-C60EE86BC1B6}"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3"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6"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a:t>001</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3"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6"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dirty="0"/>
              <a:t>001</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水印">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3"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6"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dirty="0"/>
              <a:t>001</a:t>
            </a:r>
            <a:endParaRPr lang="zh-CN" altLang="en-US" dirty="0"/>
          </a:p>
        </p:txBody>
      </p:sp>
      <p:grpSp>
        <p:nvGrpSpPr>
          <p:cNvPr id="10" name="组合 9"/>
          <p:cNvGrpSpPr/>
          <p:nvPr userDrawn="1"/>
        </p:nvGrpSpPr>
        <p:grpSpPr>
          <a:xfrm>
            <a:off x="8261879" y="361582"/>
            <a:ext cx="3567132" cy="425478"/>
            <a:chOff x="8261879" y="361582"/>
            <a:chExt cx="3567132" cy="425478"/>
          </a:xfrm>
        </p:grpSpPr>
        <p:sp>
          <p:nvSpPr>
            <p:cNvPr id="11" name="文本框 10"/>
            <p:cNvSpPr txBox="1"/>
            <p:nvPr userDrawn="1"/>
          </p:nvSpPr>
          <p:spPr>
            <a:xfrm>
              <a:off x="10926835" y="540839"/>
              <a:ext cx="902176" cy="246221"/>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all" spc="0" normalizeH="0" baseline="0" noProof="0" dirty="0">
                  <a:ln>
                    <a:noFill/>
                  </a:ln>
                  <a:solidFill>
                    <a:srgbClr val="101010"/>
                  </a:solidFill>
                  <a:effectLst/>
                  <a:uLnTx/>
                  <a:uFillTx/>
                  <a:latin typeface="OPPOSans H" pitchFamily="18" charset="-122"/>
                  <a:ea typeface="OPPOSans H" pitchFamily="18" charset="-122"/>
                  <a:cs typeface="OPPOSans H" pitchFamily="18" charset="-122"/>
                </a:rPr>
                <a:t>cheese</a:t>
              </a:r>
              <a:endParaRPr kumimoji="0" lang="zh-CN" altLang="en-US" sz="1600" b="0" i="0" u="none" strike="noStrike" kern="0" cap="all" spc="0" normalizeH="0" baseline="0" noProof="0" dirty="0">
                <a:ln>
                  <a:noFill/>
                </a:ln>
                <a:solidFill>
                  <a:srgbClr val="101010"/>
                </a:solidFill>
                <a:effectLst/>
                <a:uLnTx/>
                <a:uFillTx/>
                <a:latin typeface="OPPOSans H" pitchFamily="18" charset="-122"/>
                <a:ea typeface="OPPOSans H" pitchFamily="18" charset="-122"/>
                <a:cs typeface="OPPOSans H" pitchFamily="18" charset="-122"/>
              </a:endParaRPr>
            </a:p>
          </p:txBody>
        </p:sp>
        <p:sp>
          <p:nvSpPr>
            <p:cNvPr id="12" name="文本框 11"/>
            <p:cNvSpPr txBox="1"/>
            <p:nvPr userDrawn="1"/>
          </p:nvSpPr>
          <p:spPr>
            <a:xfrm>
              <a:off x="8261879" y="361582"/>
              <a:ext cx="3567132" cy="153888"/>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all" spc="0" normalizeH="0" baseline="0" noProof="0" dirty="0">
                  <a:ln>
                    <a:noFill/>
                  </a:ln>
                  <a:solidFill>
                    <a:srgbClr val="101010"/>
                  </a:solidFill>
                  <a:effectLst/>
                  <a:uLnTx/>
                  <a:uFillTx/>
                  <a:latin typeface="OPPOSans R" pitchFamily="18" charset="-122"/>
                  <a:ea typeface="OPPOSans R" pitchFamily="18" charset="-122"/>
                  <a:cs typeface="OPPOSans R" pitchFamily="18" charset="-122"/>
                </a:rPr>
                <a:t>芝士工作汇报指导手册｜思维模型 </a:t>
              </a:r>
              <a:r>
                <a:rPr kumimoji="0" lang="en-US" altLang="zh-CN" sz="1000" b="0" i="0" u="none" strike="noStrike" kern="0" cap="all" spc="0" normalizeH="0" baseline="0" noProof="0" dirty="0">
                  <a:ln>
                    <a:noFill/>
                  </a:ln>
                  <a:solidFill>
                    <a:srgbClr val="101010"/>
                  </a:solidFill>
                  <a:effectLst/>
                  <a:uLnTx/>
                  <a:uFillTx/>
                  <a:latin typeface="OPPOSans R" pitchFamily="18" charset="-122"/>
                  <a:ea typeface="OPPOSans R" pitchFamily="18" charset="-122"/>
                  <a:cs typeface="OPPOSans R" pitchFamily="18" charset="-122"/>
                </a:rPr>
                <a:t>· </a:t>
              </a:r>
              <a:r>
                <a:rPr kumimoji="0" lang="zh-CN" altLang="en-US" sz="1000" b="0" i="0" u="none" strike="noStrike" kern="0" cap="all" spc="0" normalizeH="0" baseline="0" noProof="0" dirty="0">
                  <a:ln>
                    <a:noFill/>
                  </a:ln>
                  <a:solidFill>
                    <a:srgbClr val="101010"/>
                  </a:solidFill>
                  <a:effectLst/>
                  <a:uLnTx/>
                  <a:uFillTx/>
                  <a:latin typeface="OPPOSans R" pitchFamily="18" charset="-122"/>
                  <a:ea typeface="OPPOSans R" pitchFamily="18" charset="-122"/>
                  <a:cs typeface="OPPOSans R" pitchFamily="18" charset="-122"/>
                </a:rPr>
                <a:t>逻辑图 </a:t>
              </a:r>
              <a:r>
                <a:rPr kumimoji="0" lang="en-US" altLang="zh-CN" sz="1000" b="0" i="0" u="none" strike="noStrike" kern="0" cap="all" spc="0" normalizeH="0" baseline="0" noProof="0" dirty="0">
                  <a:ln>
                    <a:noFill/>
                  </a:ln>
                  <a:solidFill>
                    <a:srgbClr val="101010"/>
                  </a:solidFill>
                  <a:effectLst/>
                  <a:uLnTx/>
                  <a:uFillTx/>
                  <a:latin typeface="OPPOSans R" pitchFamily="18" charset="-122"/>
                  <a:ea typeface="OPPOSans R" pitchFamily="18" charset="-122"/>
                  <a:cs typeface="OPPOSans R" pitchFamily="18" charset="-122"/>
                </a:rPr>
                <a:t>· </a:t>
              </a:r>
              <a:r>
                <a:rPr kumimoji="0" lang="zh-CN" altLang="en-US" sz="1000" b="0" i="0" u="none" strike="noStrike" kern="0" cap="all" spc="0" normalizeH="0" baseline="0" noProof="0" dirty="0">
                  <a:ln>
                    <a:noFill/>
                  </a:ln>
                  <a:solidFill>
                    <a:srgbClr val="101010"/>
                  </a:solidFill>
                  <a:effectLst/>
                  <a:uLnTx/>
                  <a:uFillTx/>
                  <a:latin typeface="OPPOSans R" pitchFamily="18" charset="-122"/>
                  <a:ea typeface="OPPOSans R" pitchFamily="18" charset="-122"/>
                  <a:cs typeface="OPPOSans R" pitchFamily="18" charset="-122"/>
                </a:rPr>
                <a:t>数据图表</a:t>
              </a:r>
              <a:endParaRPr kumimoji="0" lang="zh-CN" altLang="en-US" sz="1000" b="0" i="0" u="none" strike="noStrike" kern="0" cap="all" spc="0" normalizeH="0" baseline="0" noProof="0" dirty="0">
                <a:ln>
                  <a:noFill/>
                </a:ln>
                <a:solidFill>
                  <a:srgbClr val="101010"/>
                </a:solidFill>
                <a:effectLst/>
                <a:uLnTx/>
                <a:uFillTx/>
                <a:latin typeface="OPPOSans R" pitchFamily="18" charset="-122"/>
                <a:ea typeface="OPPOSans R" pitchFamily="18" charset="-122"/>
                <a:cs typeface="OPPOSans R" pitchFamily="18" charset="-122"/>
              </a:endParaRPr>
            </a:p>
          </p:txBody>
        </p:sp>
        <p:sp>
          <p:nvSpPr>
            <p:cNvPr id="13" name="椭圆 12"/>
            <p:cNvSpPr/>
            <p:nvPr userDrawn="1"/>
          </p:nvSpPr>
          <p:spPr>
            <a:xfrm>
              <a:off x="10733945" y="566426"/>
              <a:ext cx="183305" cy="183305"/>
            </a:xfrm>
            <a:prstGeom prst="ellipse">
              <a:avLst/>
            </a:prstGeom>
            <a:solidFill>
              <a:srgbClr val="10101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101010"/>
                </a:solidFill>
                <a:effectLst/>
                <a:uLnTx/>
                <a:uFillTx/>
              </a:endParaRPr>
            </a:p>
          </p:txBody>
        </p:sp>
        <p:sp>
          <p:nvSpPr>
            <p:cNvPr id="14" name="矩形 31"/>
            <p:cNvSpPr/>
            <p:nvPr userDrawn="1"/>
          </p:nvSpPr>
          <p:spPr>
            <a:xfrm rot="2700000">
              <a:off x="10779267" y="627238"/>
              <a:ext cx="61680" cy="61680"/>
            </a:xfrm>
            <a:custGeom>
              <a:avLst/>
              <a:gdLst>
                <a:gd name="connsiteX0" fmla="*/ 0 w 1017355"/>
                <a:gd name="connsiteY0" fmla="*/ 0 h 1017355"/>
                <a:gd name="connsiteX1" fmla="*/ 1017355 w 1017355"/>
                <a:gd name="connsiteY1" fmla="*/ 0 h 1017355"/>
                <a:gd name="connsiteX2" fmla="*/ 1017355 w 1017355"/>
                <a:gd name="connsiteY2" fmla="*/ 1017355 h 1017355"/>
                <a:gd name="connsiteX3" fmla="*/ 0 w 1017355"/>
                <a:gd name="connsiteY3" fmla="*/ 1017355 h 1017355"/>
                <a:gd name="connsiteX4" fmla="*/ 0 w 1017355"/>
                <a:gd name="connsiteY4" fmla="*/ 0 h 1017355"/>
                <a:gd name="connsiteX0-1" fmla="*/ 0 w 1017355"/>
                <a:gd name="connsiteY0-2" fmla="*/ 1017355 h 1108795"/>
                <a:gd name="connsiteX1-3" fmla="*/ 0 w 1017355"/>
                <a:gd name="connsiteY1-4" fmla="*/ 0 h 1108795"/>
                <a:gd name="connsiteX2-5" fmla="*/ 1017355 w 1017355"/>
                <a:gd name="connsiteY2-6" fmla="*/ 0 h 1108795"/>
                <a:gd name="connsiteX3-7" fmla="*/ 1017355 w 1017355"/>
                <a:gd name="connsiteY3-8" fmla="*/ 1017355 h 1108795"/>
                <a:gd name="connsiteX4-9" fmla="*/ 91440 w 1017355"/>
                <a:gd name="connsiteY4-10" fmla="*/ 1108795 h 1108795"/>
                <a:gd name="connsiteX0-11" fmla="*/ 0 w 1017355"/>
                <a:gd name="connsiteY0-12" fmla="*/ 1017355 h 1017355"/>
                <a:gd name="connsiteX1-13" fmla="*/ 0 w 1017355"/>
                <a:gd name="connsiteY1-14" fmla="*/ 0 h 1017355"/>
                <a:gd name="connsiteX2-15" fmla="*/ 1017355 w 1017355"/>
                <a:gd name="connsiteY2-16" fmla="*/ 0 h 1017355"/>
                <a:gd name="connsiteX3-17" fmla="*/ 1017355 w 1017355"/>
                <a:gd name="connsiteY3-18" fmla="*/ 1017355 h 1017355"/>
                <a:gd name="connsiteX0-19" fmla="*/ 0 w 1017355"/>
                <a:gd name="connsiteY0-20" fmla="*/ 0 h 1017355"/>
                <a:gd name="connsiteX1-21" fmla="*/ 1017355 w 1017355"/>
                <a:gd name="connsiteY1-22" fmla="*/ 0 h 1017355"/>
                <a:gd name="connsiteX2-23" fmla="*/ 1017355 w 1017355"/>
                <a:gd name="connsiteY2-24" fmla="*/ 1017355 h 1017355"/>
              </a:gdLst>
              <a:ahLst/>
              <a:cxnLst>
                <a:cxn ang="0">
                  <a:pos x="connsiteX0-1" y="connsiteY0-2"/>
                </a:cxn>
                <a:cxn ang="0">
                  <a:pos x="connsiteX1-3" y="connsiteY1-4"/>
                </a:cxn>
                <a:cxn ang="0">
                  <a:pos x="connsiteX2-5" y="connsiteY2-6"/>
                </a:cxn>
              </a:cxnLst>
              <a:rect l="l" t="t" r="r" b="b"/>
              <a:pathLst>
                <a:path w="1017355" h="1017355">
                  <a:moveTo>
                    <a:pt x="0" y="0"/>
                  </a:moveTo>
                  <a:lnTo>
                    <a:pt x="1017355" y="0"/>
                  </a:lnTo>
                  <a:lnTo>
                    <a:pt x="1017355" y="1017355"/>
                  </a:lnTo>
                </a:path>
              </a:pathLst>
            </a:custGeom>
            <a:noFill/>
            <a:ln w="19050" cap="rnd" cmpd="sng" algn="ctr">
              <a:solidFill>
                <a:srgbClr val="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2F5F6"/>
                </a:solidFill>
                <a:effectLst/>
                <a:uLnTx/>
                <a:uFillTx/>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文-4张">
    <p:spTree>
      <p:nvGrpSpPr>
        <p:cNvPr id="1" name=""/>
        <p:cNvGrpSpPr/>
        <p:nvPr/>
      </p:nvGrpSpPr>
      <p:grpSpPr>
        <a:xfrm>
          <a:off x="0" y="0"/>
          <a:ext cx="0" cy="0"/>
          <a:chOff x="0" y="0"/>
          <a:chExt cx="0" cy="0"/>
        </a:xfrm>
      </p:grpSpPr>
      <p:sp>
        <p:nvSpPr>
          <p:cNvPr id="3" name="图片占位符 6"/>
          <p:cNvSpPr>
            <a:spLocks noGrp="1"/>
          </p:cNvSpPr>
          <p:nvPr>
            <p:ph type="pic" sz="quarter" idx="14"/>
          </p:nvPr>
        </p:nvSpPr>
        <p:spPr>
          <a:xfrm>
            <a:off x="6574009" y="1443943"/>
            <a:ext cx="2520000" cy="3201980"/>
          </a:xfrm>
        </p:spPr>
      </p:sp>
      <p:sp>
        <p:nvSpPr>
          <p:cNvPr id="4" name="图片占位符 8"/>
          <p:cNvSpPr>
            <a:spLocks noGrp="1"/>
          </p:cNvSpPr>
          <p:nvPr>
            <p:ph type="pic" sz="quarter" idx="18"/>
          </p:nvPr>
        </p:nvSpPr>
        <p:spPr>
          <a:xfrm>
            <a:off x="6574008" y="4830646"/>
            <a:ext cx="2520000" cy="1584000"/>
          </a:xfrm>
        </p:spPr>
      </p:sp>
      <p:sp>
        <p:nvSpPr>
          <p:cNvPr id="5" name="图片占位符 6"/>
          <p:cNvSpPr>
            <a:spLocks noGrp="1"/>
          </p:cNvSpPr>
          <p:nvPr>
            <p:ph type="pic" sz="quarter" idx="19"/>
          </p:nvPr>
        </p:nvSpPr>
        <p:spPr>
          <a:xfrm>
            <a:off x="9276569" y="1443943"/>
            <a:ext cx="2520000" cy="3201980"/>
          </a:xfrm>
        </p:spPr>
      </p:sp>
      <p:sp>
        <p:nvSpPr>
          <p:cNvPr id="6" name="图片占位符 8"/>
          <p:cNvSpPr>
            <a:spLocks noGrp="1"/>
          </p:cNvSpPr>
          <p:nvPr>
            <p:ph type="pic" sz="quarter" idx="20"/>
          </p:nvPr>
        </p:nvSpPr>
        <p:spPr>
          <a:xfrm>
            <a:off x="9276568" y="4830646"/>
            <a:ext cx="2520000" cy="1584000"/>
          </a:xfrm>
        </p:spPr>
      </p:sp>
      <p:sp>
        <p:nvSpPr>
          <p:cNvPr id="7"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8"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9"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a:t>001</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文-5张">
    <p:spTree>
      <p:nvGrpSpPr>
        <p:cNvPr id="1" name=""/>
        <p:cNvGrpSpPr/>
        <p:nvPr/>
      </p:nvGrpSpPr>
      <p:grpSpPr>
        <a:xfrm>
          <a:off x="0" y="0"/>
          <a:ext cx="0" cy="0"/>
          <a:chOff x="0" y="0"/>
          <a:chExt cx="0" cy="0"/>
        </a:xfrm>
      </p:grpSpPr>
      <p:sp>
        <p:nvSpPr>
          <p:cNvPr id="6"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7"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8"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a:t>001</a:t>
            </a:r>
            <a:endParaRPr lang="zh-CN" altLang="en-US" dirty="0"/>
          </a:p>
        </p:txBody>
      </p:sp>
      <p:sp>
        <p:nvSpPr>
          <p:cNvPr id="21" name="图片占位符 65"/>
          <p:cNvSpPr>
            <a:spLocks noGrp="1"/>
          </p:cNvSpPr>
          <p:nvPr>
            <p:ph type="pic" sz="quarter" idx="13"/>
          </p:nvPr>
        </p:nvSpPr>
        <p:spPr>
          <a:xfrm>
            <a:off x="405911" y="1350086"/>
            <a:ext cx="5639942" cy="3252976"/>
          </a:xfrm>
          <a:noFill/>
        </p:spPr>
      </p:sp>
      <p:sp>
        <p:nvSpPr>
          <p:cNvPr id="22" name="图片占位符 66"/>
          <p:cNvSpPr>
            <a:spLocks noGrp="1"/>
          </p:cNvSpPr>
          <p:nvPr>
            <p:ph type="pic" sz="quarter" idx="14"/>
          </p:nvPr>
        </p:nvSpPr>
        <p:spPr>
          <a:xfrm>
            <a:off x="6442249" y="1350086"/>
            <a:ext cx="2484000" cy="1425715"/>
          </a:xfrm>
          <a:noFill/>
        </p:spPr>
      </p:sp>
      <p:sp>
        <p:nvSpPr>
          <p:cNvPr id="23" name="图片占位符 67"/>
          <p:cNvSpPr>
            <a:spLocks noGrp="1"/>
          </p:cNvSpPr>
          <p:nvPr>
            <p:ph type="pic" sz="quarter" idx="15"/>
          </p:nvPr>
        </p:nvSpPr>
        <p:spPr>
          <a:xfrm>
            <a:off x="9222485" y="1350086"/>
            <a:ext cx="2484000" cy="1425715"/>
          </a:xfrm>
          <a:noFill/>
        </p:spPr>
      </p:sp>
      <p:sp>
        <p:nvSpPr>
          <p:cNvPr id="24" name="图片占位符 68"/>
          <p:cNvSpPr>
            <a:spLocks noGrp="1"/>
          </p:cNvSpPr>
          <p:nvPr>
            <p:ph type="pic" sz="quarter" idx="18"/>
          </p:nvPr>
        </p:nvSpPr>
        <p:spPr>
          <a:xfrm>
            <a:off x="6442249" y="4002150"/>
            <a:ext cx="2484000" cy="1425715"/>
          </a:xfrm>
          <a:noFill/>
        </p:spPr>
      </p:sp>
      <p:sp>
        <p:nvSpPr>
          <p:cNvPr id="25" name="图片占位符 69"/>
          <p:cNvSpPr>
            <a:spLocks noGrp="1"/>
          </p:cNvSpPr>
          <p:nvPr>
            <p:ph type="pic" sz="quarter" idx="19"/>
          </p:nvPr>
        </p:nvSpPr>
        <p:spPr>
          <a:xfrm>
            <a:off x="9222485" y="4002150"/>
            <a:ext cx="2484000" cy="1425715"/>
          </a:xfrm>
          <a:no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图文-4张-圆形">
    <p:spTree>
      <p:nvGrpSpPr>
        <p:cNvPr id="1" name=""/>
        <p:cNvGrpSpPr/>
        <p:nvPr/>
      </p:nvGrpSpPr>
      <p:grpSpPr>
        <a:xfrm>
          <a:off x="0" y="0"/>
          <a:ext cx="0" cy="0"/>
          <a:chOff x="0" y="0"/>
          <a:chExt cx="0" cy="0"/>
        </a:xfrm>
      </p:grpSpPr>
      <p:sp>
        <p:nvSpPr>
          <p:cNvPr id="7"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8"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9"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a:t>001</a:t>
            </a:r>
            <a:endParaRPr lang="zh-CN" altLang="en-US" dirty="0"/>
          </a:p>
        </p:txBody>
      </p:sp>
      <p:sp>
        <p:nvSpPr>
          <p:cNvPr id="24" name="Picture Placeholder 3"/>
          <p:cNvSpPr>
            <a:spLocks noGrp="1"/>
          </p:cNvSpPr>
          <p:nvPr>
            <p:ph type="pic" sz="quarter" idx="10"/>
          </p:nvPr>
        </p:nvSpPr>
        <p:spPr>
          <a:xfrm>
            <a:off x="906329" y="2184832"/>
            <a:ext cx="1716158" cy="1716152"/>
          </a:xfrm>
          <a:prstGeom prst="ellipse">
            <a:avLst/>
          </a:prstGeom>
        </p:spPr>
        <p:txBody>
          <a:bodyPr>
            <a:normAutofit/>
          </a:bodyPr>
          <a:lstStyle>
            <a:lvl1pPr marL="0" indent="0">
              <a:buNone/>
              <a:defRPr sz="1200"/>
            </a:lvl1pPr>
          </a:lstStyle>
          <a:p>
            <a:endParaRPr lang="en-US" dirty="0"/>
          </a:p>
        </p:txBody>
      </p:sp>
      <p:sp>
        <p:nvSpPr>
          <p:cNvPr id="54" name="Picture Placeholder 3"/>
          <p:cNvSpPr>
            <a:spLocks noGrp="1"/>
          </p:cNvSpPr>
          <p:nvPr>
            <p:ph type="pic" sz="quarter" idx="13"/>
          </p:nvPr>
        </p:nvSpPr>
        <p:spPr>
          <a:xfrm>
            <a:off x="3783478" y="2184832"/>
            <a:ext cx="1716158" cy="1716152"/>
          </a:xfrm>
          <a:prstGeom prst="ellipse">
            <a:avLst/>
          </a:prstGeom>
        </p:spPr>
        <p:txBody>
          <a:bodyPr>
            <a:normAutofit/>
          </a:bodyPr>
          <a:lstStyle>
            <a:lvl1pPr marL="0" indent="0">
              <a:buNone/>
              <a:defRPr sz="1200"/>
            </a:lvl1pPr>
          </a:lstStyle>
          <a:p>
            <a:endParaRPr lang="en-US" dirty="0"/>
          </a:p>
        </p:txBody>
      </p:sp>
      <p:sp>
        <p:nvSpPr>
          <p:cNvPr id="55" name="Picture Placeholder 3"/>
          <p:cNvSpPr>
            <a:spLocks noGrp="1"/>
          </p:cNvSpPr>
          <p:nvPr>
            <p:ph type="pic" sz="quarter" idx="14"/>
          </p:nvPr>
        </p:nvSpPr>
        <p:spPr>
          <a:xfrm>
            <a:off x="6618886" y="2184832"/>
            <a:ext cx="1716158" cy="1716152"/>
          </a:xfrm>
          <a:prstGeom prst="ellipse">
            <a:avLst/>
          </a:prstGeom>
        </p:spPr>
        <p:txBody>
          <a:bodyPr>
            <a:normAutofit/>
          </a:bodyPr>
          <a:lstStyle>
            <a:lvl1pPr marL="0" indent="0">
              <a:buNone/>
              <a:defRPr sz="1200"/>
            </a:lvl1pPr>
          </a:lstStyle>
          <a:p>
            <a:endParaRPr lang="en-US" dirty="0"/>
          </a:p>
        </p:txBody>
      </p:sp>
      <p:sp>
        <p:nvSpPr>
          <p:cNvPr id="56" name="Picture Placeholder 3"/>
          <p:cNvSpPr>
            <a:spLocks noGrp="1"/>
          </p:cNvSpPr>
          <p:nvPr>
            <p:ph type="pic" sz="quarter" idx="15"/>
          </p:nvPr>
        </p:nvSpPr>
        <p:spPr>
          <a:xfrm>
            <a:off x="9492715" y="2184832"/>
            <a:ext cx="1716158" cy="1716152"/>
          </a:xfrm>
          <a:prstGeom prst="ellipse">
            <a:avLst/>
          </a:prstGeom>
        </p:spPr>
        <p:txBody>
          <a:bodyPr>
            <a:normAutofit/>
          </a:bodyPr>
          <a:lstStyle>
            <a:lvl1pPr marL="0" indent="0">
              <a:buNone/>
              <a:defRPr sz="1200"/>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animEffect transition="in" filter="fade">
                                      <p:cBhvr>
                                        <p:cTn id="14" dur="500"/>
                                        <p:tgtEl>
                                          <p:spTgt spid="54"/>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4" grpId="0"/>
      <p:bldP spid="55" grpId="0"/>
      <p:bldP spid="5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图文-4张-圆形">
    <p:spTree>
      <p:nvGrpSpPr>
        <p:cNvPr id="1" name=""/>
        <p:cNvGrpSpPr/>
        <p:nvPr/>
      </p:nvGrpSpPr>
      <p:grpSpPr>
        <a:xfrm>
          <a:off x="0" y="0"/>
          <a:ext cx="0" cy="0"/>
          <a:chOff x="0" y="0"/>
          <a:chExt cx="0" cy="0"/>
        </a:xfrm>
      </p:grpSpPr>
      <p:sp>
        <p:nvSpPr>
          <p:cNvPr id="7" name="标题 1"/>
          <p:cNvSpPr>
            <a:spLocks noGrp="1"/>
          </p:cNvSpPr>
          <p:nvPr>
            <p:ph type="ctrTitle" hasCustomPrompt="1"/>
          </p:nvPr>
        </p:nvSpPr>
        <p:spPr>
          <a:xfrm>
            <a:off x="1440488" y="304272"/>
            <a:ext cx="6510815" cy="253980"/>
          </a:xfrm>
          <a:noFill/>
        </p:spPr>
        <p:txBody>
          <a:bodyPr vert="horz" wrap="square" lIns="0" tIns="0" rIns="0" bIns="0" rtlCol="0" anchor="ctr">
            <a:spAutoFit/>
          </a:bodyPr>
          <a:lstStyle>
            <a:lvl1pPr>
              <a:defRPr lang="zh-CN" altLang="en-US" dirty="0"/>
            </a:lvl1pPr>
          </a:lstStyle>
          <a:p>
            <a:pPr marL="0" lvl="0"/>
            <a:r>
              <a:rPr kumimoji="1" lang="zh-CN" altLang="en-US" dirty="0"/>
              <a:t>单击此处编辑标题样式</a:t>
            </a:r>
            <a:endParaRPr kumimoji="1" lang="zh-CN" altLang="en-US" dirty="0"/>
          </a:p>
        </p:txBody>
      </p:sp>
      <p:sp>
        <p:nvSpPr>
          <p:cNvPr id="8" name="副标题 2"/>
          <p:cNvSpPr>
            <a:spLocks noGrp="1"/>
          </p:cNvSpPr>
          <p:nvPr>
            <p:ph type="subTitle" idx="1" hasCustomPrompt="1"/>
          </p:nvPr>
        </p:nvSpPr>
        <p:spPr>
          <a:xfrm>
            <a:off x="1440488" y="581209"/>
            <a:ext cx="2786955" cy="138499"/>
          </a:xfrm>
          <a:noFill/>
        </p:spPr>
        <p:txBody>
          <a:bodyPr wrap="square" lIns="0" tIns="0" rIns="0" bIns="0">
            <a:spAutoFit/>
          </a:bodyPr>
          <a:lstStyle>
            <a:lvl1pPr marL="0" indent="0">
              <a:lnSpc>
                <a:spcPct val="100000"/>
              </a:lnSpc>
              <a:buNone/>
              <a:defRPr kumimoji="0" lang="zh-CN" altLang="en-US" sz="900" u="none" strike="noStrike" cap="all" spc="0" normalizeH="0">
                <a:ln>
                  <a:noFill/>
                </a:ln>
                <a:effectLst/>
                <a:uLnTx/>
                <a:uFillTx/>
                <a:latin typeface="OPPOSans M" pitchFamily="18" charset="-122"/>
                <a:ea typeface="OPPOSans M" pitchFamily="18" charset="-122"/>
                <a:cs typeface="OPPOSans M" pitchFamily="18" charset="-122"/>
              </a:defRPr>
            </a:lvl1pPr>
          </a:lstStyle>
          <a:p>
            <a:r>
              <a:rPr lang="en-US" altLang="zh-CN" dirty="0"/>
              <a:t>Current problems</a:t>
            </a:r>
            <a:endParaRPr lang="en-US" altLang="zh-CN" dirty="0"/>
          </a:p>
        </p:txBody>
      </p:sp>
      <p:sp>
        <p:nvSpPr>
          <p:cNvPr id="9" name="灯片编号占位符 5"/>
          <p:cNvSpPr>
            <a:spLocks noGrp="1"/>
          </p:cNvSpPr>
          <p:nvPr>
            <p:ph type="sldNum" sz="quarter" idx="12"/>
          </p:nvPr>
        </p:nvSpPr>
        <p:spPr>
          <a:xfrm>
            <a:off x="346015" y="270311"/>
            <a:ext cx="1005688" cy="523220"/>
          </a:xfrm>
          <a:prstGeom prst="rect">
            <a:avLst/>
          </a:prstGeom>
          <a:noFill/>
        </p:spPr>
        <p:txBody>
          <a:bodyPr vert="horz" wrap="square" lIns="0" tIns="0" rIns="0" bIns="0" rtlCol="0" anchor="ctr">
            <a:spAutoFit/>
          </a:bodyPr>
          <a:lstStyle>
            <a:lvl1pPr>
              <a:defRPr lang="en-US" altLang="zh-CN" sz="3400" smtClean="0">
                <a:solidFill>
                  <a:schemeClr val="bg1"/>
                </a:solidFill>
                <a:latin typeface="OPPOSans H" pitchFamily="18" charset="-122"/>
                <a:ea typeface="OPPOSans H" pitchFamily="18" charset="-122"/>
                <a:cs typeface="OPPOSans H" pitchFamily="18" charset="-122"/>
              </a:defRPr>
            </a:lvl1pPr>
          </a:lstStyle>
          <a:p>
            <a:r>
              <a:rPr lang="en-US" altLang="zh-CN"/>
              <a:t>001</a:t>
            </a:r>
            <a:endParaRPr lang="zh-CN" altLang="en-US" dirty="0"/>
          </a:p>
        </p:txBody>
      </p:sp>
      <p:sp>
        <p:nvSpPr>
          <p:cNvPr id="2" name="图片占位符 187"/>
          <p:cNvSpPr>
            <a:spLocks noGrp="1"/>
          </p:cNvSpPr>
          <p:nvPr>
            <p:ph type="pic" sz="quarter" idx="4294967295"/>
          </p:nvPr>
        </p:nvSpPr>
        <p:spPr>
          <a:xfrm>
            <a:off x="425673" y="1647341"/>
            <a:ext cx="1630800" cy="1494000"/>
          </a:xfrm>
          <a:noFill/>
        </p:spPr>
      </p:sp>
      <p:sp>
        <p:nvSpPr>
          <p:cNvPr id="3" name="图片占位符 188"/>
          <p:cNvSpPr>
            <a:spLocks noGrp="1"/>
          </p:cNvSpPr>
          <p:nvPr>
            <p:ph type="pic" sz="quarter" idx="9"/>
          </p:nvPr>
        </p:nvSpPr>
        <p:spPr>
          <a:xfrm>
            <a:off x="4284661" y="1647341"/>
            <a:ext cx="1630800" cy="1494000"/>
          </a:xfrm>
          <a:noFill/>
        </p:spPr>
      </p:sp>
      <p:sp>
        <p:nvSpPr>
          <p:cNvPr id="4" name="图片占位符 189"/>
          <p:cNvSpPr>
            <a:spLocks noGrp="1"/>
          </p:cNvSpPr>
          <p:nvPr>
            <p:ph type="pic" sz="quarter" idx="19"/>
          </p:nvPr>
        </p:nvSpPr>
        <p:spPr>
          <a:xfrm>
            <a:off x="8129383" y="1647341"/>
            <a:ext cx="1630800" cy="1494000"/>
          </a:xfrm>
          <a:noFill/>
        </p:spPr>
      </p:sp>
      <p:sp>
        <p:nvSpPr>
          <p:cNvPr id="5" name="图片占位符 190"/>
          <p:cNvSpPr>
            <a:spLocks noGrp="1"/>
          </p:cNvSpPr>
          <p:nvPr>
            <p:ph type="pic" sz="quarter" idx="29"/>
          </p:nvPr>
        </p:nvSpPr>
        <p:spPr>
          <a:xfrm>
            <a:off x="425673" y="4054360"/>
            <a:ext cx="1630800" cy="1494000"/>
          </a:xfrm>
          <a:noFill/>
        </p:spPr>
      </p:sp>
      <p:sp>
        <p:nvSpPr>
          <p:cNvPr id="6" name="图片占位符 191"/>
          <p:cNvSpPr>
            <a:spLocks noGrp="1"/>
          </p:cNvSpPr>
          <p:nvPr>
            <p:ph type="pic" sz="quarter" idx="39"/>
          </p:nvPr>
        </p:nvSpPr>
        <p:spPr>
          <a:xfrm>
            <a:off x="4284661" y="4054360"/>
            <a:ext cx="1630800" cy="1494000"/>
          </a:xfrm>
          <a:noFill/>
        </p:spPr>
      </p:sp>
      <p:sp>
        <p:nvSpPr>
          <p:cNvPr id="10" name="图片占位符 192"/>
          <p:cNvSpPr>
            <a:spLocks noGrp="1"/>
          </p:cNvSpPr>
          <p:nvPr>
            <p:ph type="pic" sz="quarter" idx="49"/>
          </p:nvPr>
        </p:nvSpPr>
        <p:spPr>
          <a:xfrm>
            <a:off x="8129383" y="4054360"/>
            <a:ext cx="1630800" cy="1494000"/>
          </a:xfrm>
          <a:noFill/>
        </p:spPr>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457580" y="1327101"/>
            <a:ext cx="9896220" cy="253980"/>
          </a:xfrm>
          <a:prstGeom prst="rect">
            <a:avLst/>
          </a:prstGeom>
          <a:noFill/>
        </p:spPr>
        <p:txBody>
          <a:bodyPr vert="horz" wrap="square" lIns="0" tIns="0" rIns="0" bIns="0" rtlCol="0" anchor="ctr">
            <a:spAutoFit/>
          </a:bodyPr>
          <a:lstStyle/>
          <a:p>
            <a:pPr marL="0" lvl="0"/>
            <a:r>
              <a:rPr kumimoji="1" lang="zh-CN" altLang="en-US" dirty="0"/>
              <a:t>单击此处编辑母版标题样式</a:t>
            </a:r>
            <a:endParaRPr kumimoji="1"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a:p>
            <a:pPr lvl="3"/>
            <a:r>
              <a:rPr kumimoji="1" lang="zh-CN" altLang="en-US" dirty="0"/>
              <a:t>四级</a:t>
            </a:r>
            <a:endParaRPr kumimoji="1" lang="zh-CN" altLang="en-US" dirty="0"/>
          </a:p>
          <a:p>
            <a:pPr lvl="4"/>
            <a:r>
              <a:rPr kumimoji="1" lang="zh-CN" altLang="en-US" dirty="0"/>
              <a:t>五级</a:t>
            </a:r>
            <a:endParaRPr kumimoji="1" lang="zh-CN" alt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kumimoji="1" lang="zh-CN" altLang="en-US" sz="1800" kern="1200" smtClean="0">
          <a:solidFill>
            <a:schemeClr val="bg1"/>
          </a:solidFill>
          <a:latin typeface="OPPOSans B" pitchFamily="18" charset="-122"/>
          <a:ea typeface="OPPOSans B" pitchFamily="18" charset="-122"/>
          <a:cs typeface="OPPOSans B" pitchFamily="18"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1"/>
          </a:solidFill>
          <a:latin typeface="OPPOSans B" pitchFamily="18" charset="-122"/>
          <a:ea typeface="OPPOSans B" pitchFamily="18" charset="-122"/>
          <a:cs typeface="OPPOSans B"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bg1"/>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35.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tags" Target="../tags/tag52.xml"/></Relationships>
</file>

<file path=ppt/slides/_rels/slide19.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tags" Target="../tags/tag58.xml"/><Relationship Id="rId7" Type="http://schemas.openxmlformats.org/officeDocument/2006/relationships/image" Target="../media/image48.png"/><Relationship Id="rId6" Type="http://schemas.openxmlformats.org/officeDocument/2006/relationships/tags" Target="../tags/tag57.xml"/><Relationship Id="rId5" Type="http://schemas.openxmlformats.org/officeDocument/2006/relationships/image" Target="../media/image47.png"/><Relationship Id="rId4" Type="http://schemas.openxmlformats.org/officeDocument/2006/relationships/tags" Target="../tags/tag56.xml"/><Relationship Id="rId3" Type="http://schemas.openxmlformats.org/officeDocument/2006/relationships/tags" Target="../tags/tag55.xml"/><Relationship Id="rId23" Type="http://schemas.openxmlformats.org/officeDocument/2006/relationships/slideLayout" Target="../slideLayouts/slideLayout4.xml"/><Relationship Id="rId22" Type="http://schemas.openxmlformats.org/officeDocument/2006/relationships/tags" Target="../tags/tag66.xml"/><Relationship Id="rId21" Type="http://schemas.openxmlformats.org/officeDocument/2006/relationships/image" Target="../media/image54.png"/><Relationship Id="rId20" Type="http://schemas.openxmlformats.org/officeDocument/2006/relationships/tags" Target="../tags/tag65.xml"/><Relationship Id="rId2" Type="http://schemas.openxmlformats.org/officeDocument/2006/relationships/tags" Target="../tags/tag54.xml"/><Relationship Id="rId19" Type="http://schemas.openxmlformats.org/officeDocument/2006/relationships/image" Target="../media/image53.png"/><Relationship Id="rId18" Type="http://schemas.openxmlformats.org/officeDocument/2006/relationships/tags" Target="../tags/tag64.xml"/><Relationship Id="rId17" Type="http://schemas.openxmlformats.org/officeDocument/2006/relationships/image" Target="../media/image52.png"/><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image" Target="../media/image51.png"/><Relationship Id="rId13" Type="http://schemas.openxmlformats.org/officeDocument/2006/relationships/tags" Target="../tags/tag61.xml"/><Relationship Id="rId12" Type="http://schemas.openxmlformats.org/officeDocument/2006/relationships/image" Target="../media/image50.png"/><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0" Type="http://schemas.openxmlformats.org/officeDocument/2006/relationships/notesSlide" Target="../notesSlides/notesSlide5.xml"/><Relationship Id="rId3" Type="http://schemas.openxmlformats.org/officeDocument/2006/relationships/tags" Target="../tags/tag69.xml"/><Relationship Id="rId29" Type="http://schemas.openxmlformats.org/officeDocument/2006/relationships/slideLayout" Target="../slideLayouts/slideLayout2.xml"/><Relationship Id="rId28" Type="http://schemas.openxmlformats.org/officeDocument/2006/relationships/tags" Target="../tags/tag94.xml"/><Relationship Id="rId27" Type="http://schemas.openxmlformats.org/officeDocument/2006/relationships/tags" Target="../tags/tag93.xml"/><Relationship Id="rId26" Type="http://schemas.openxmlformats.org/officeDocument/2006/relationships/tags" Target="../tags/tag92.xml"/><Relationship Id="rId25" Type="http://schemas.openxmlformats.org/officeDocument/2006/relationships/tags" Target="../tags/tag91.xml"/><Relationship Id="rId24" Type="http://schemas.openxmlformats.org/officeDocument/2006/relationships/tags" Target="../tags/tag90.xml"/><Relationship Id="rId23" Type="http://schemas.openxmlformats.org/officeDocument/2006/relationships/tags" Target="../tags/tag89.xml"/><Relationship Id="rId22" Type="http://schemas.openxmlformats.org/officeDocument/2006/relationships/tags" Target="../tags/tag88.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tags" Target="../tags/tag68.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8" Type="http://schemas.openxmlformats.org/officeDocument/2006/relationships/slideLayout" Target="../slideLayouts/slideLayout3.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8" Type="http://schemas.openxmlformats.org/officeDocument/2006/relationships/slideLayout" Target="../slideLayouts/slideLayout3.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tags" Target="../tags/tag35.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3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6.png"/><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0" Type="http://schemas.openxmlformats.org/officeDocument/2006/relationships/slideLayout" Target="../slideLayouts/slideLayout4.xml"/><Relationship Id="rId1"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45" name="矩形 44"/>
          <p:cNvSpPr/>
          <p:nvPr/>
        </p:nvSpPr>
        <p:spPr>
          <a:xfrm>
            <a:off x="1613647" y="1"/>
            <a:ext cx="9149439" cy="1440767"/>
          </a:xfrm>
          <a:prstGeom prst="rect">
            <a:avLst/>
          </a:prstGeom>
          <a:gradFill>
            <a:gsLst>
              <a:gs pos="1000">
                <a:schemeClr val="accent3">
                  <a:alpha val="0"/>
                </a:schemeClr>
              </a:gs>
              <a:gs pos="75000">
                <a:schemeClr val="accent3">
                  <a:alpha val="42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charset="-122"/>
              <a:ea typeface="等线" panose="02010600030101010101" charset="-122"/>
              <a:cs typeface="+mn-cs"/>
            </a:endParaRPr>
          </a:p>
        </p:txBody>
      </p:sp>
      <p:sp>
        <p:nvSpPr>
          <p:cNvPr id="44" name="矩形 43"/>
          <p:cNvSpPr/>
          <p:nvPr/>
        </p:nvSpPr>
        <p:spPr>
          <a:xfrm rot="5400000">
            <a:off x="-2559427" y="2684932"/>
            <a:ext cx="6732499" cy="1613648"/>
          </a:xfrm>
          <a:prstGeom prst="rect">
            <a:avLst/>
          </a:prstGeom>
          <a:gradFill>
            <a:gsLst>
              <a:gs pos="1000">
                <a:schemeClr val="accent2">
                  <a:alpha val="0"/>
                </a:schemeClr>
              </a:gs>
              <a:gs pos="79000">
                <a:schemeClr val="accent3">
                  <a:alpha val="50913"/>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charset="-122"/>
              <a:ea typeface="等线" panose="02010600030101010101" charset="-122"/>
              <a:cs typeface="+mn-cs"/>
            </a:endParaRPr>
          </a:p>
        </p:txBody>
      </p:sp>
      <p:sp>
        <p:nvSpPr>
          <p:cNvPr id="46" name="矩形 45"/>
          <p:cNvSpPr/>
          <p:nvPr/>
        </p:nvSpPr>
        <p:spPr>
          <a:xfrm rot="5400000">
            <a:off x="8048542" y="2714545"/>
            <a:ext cx="6857999" cy="1428913"/>
          </a:xfrm>
          <a:prstGeom prst="rect">
            <a:avLst/>
          </a:prstGeom>
          <a:gradFill>
            <a:gsLst>
              <a:gs pos="0">
                <a:schemeClr val="accent2">
                  <a:alpha val="0"/>
                </a:schemeClr>
              </a:gs>
              <a:gs pos="60000">
                <a:schemeClr val="accent3">
                  <a:alpha val="54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13131"/>
              </a:solidFill>
              <a:effectLst/>
              <a:uLnTx/>
              <a:uFillTx/>
              <a:latin typeface="等线" panose="02010600030101010101" charset="-122"/>
              <a:ea typeface="等线" panose="02010600030101010101" charset="-122"/>
              <a:cs typeface="+mn-cs"/>
            </a:endParaRPr>
          </a:p>
        </p:txBody>
      </p:sp>
      <p:sp>
        <p:nvSpPr>
          <p:cNvPr id="10" name="TextBox 2"/>
          <p:cNvSpPr txBox="1"/>
          <p:nvPr/>
        </p:nvSpPr>
        <p:spPr>
          <a:xfrm>
            <a:off x="3569535" y="1450970"/>
            <a:ext cx="5383458" cy="829945"/>
          </a:xfrm>
          <a:prstGeom prst="rect">
            <a:avLst/>
          </a:prstGeom>
          <a:noFill/>
        </p:spPr>
        <p:txBody>
          <a:bodyPr wrap="square" rtlCol="0" anchor="b">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3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rPr>
              <a:t>革新全球收银管理</a:t>
            </a:r>
            <a:endParaRPr kumimoji="1" lang="zh-CN" altLang="en-US" sz="4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endParaRPr>
          </a:p>
          <a:p>
            <a:pPr marL="0" marR="0" lvl="0" indent="0" algn="ctr" defTabSz="456565" rtl="0" eaLnBrk="1" fontAlgn="auto" latinLnBrk="0" hangingPunct="1">
              <a:lnSpc>
                <a:spcPct val="100000"/>
              </a:lnSpc>
              <a:spcBef>
                <a:spcPts val="0"/>
              </a:spcBef>
              <a:spcAft>
                <a:spcPts val="0"/>
              </a:spcAft>
              <a:buClrTx/>
              <a:buSzTx/>
              <a:buFontTx/>
              <a:buNone/>
              <a:defRPr/>
            </a:pPr>
            <a:r>
              <a:rPr kumimoji="1" lang="en-US" altLang="zh-CN" sz="1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rPr>
              <a:t>Revolutionize global cash register management</a:t>
            </a:r>
            <a:endParaRPr kumimoji="1" lang="en-US" altLang="zh-CN" sz="1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endParaRPr>
          </a:p>
        </p:txBody>
      </p:sp>
      <p:sp>
        <p:nvSpPr>
          <p:cNvPr id="12" name="TextBox 2"/>
          <p:cNvSpPr txBox="1"/>
          <p:nvPr/>
        </p:nvSpPr>
        <p:spPr>
          <a:xfrm>
            <a:off x="1500505" y="2286635"/>
            <a:ext cx="9521825" cy="1219200"/>
          </a:xfrm>
          <a:prstGeom prst="rect">
            <a:avLst/>
          </a:prstGeom>
          <a:noFill/>
        </p:spPr>
        <p:txBody>
          <a:bodyPr wrap="square" rtlCol="0" anchor="b">
            <a:noAutofit/>
          </a:bodyPr>
          <a:lstStyle/>
          <a:p>
            <a:pPr marL="0" marR="0" lvl="0" indent="0" algn="l" defTabSz="456565" rtl="0" eaLnBrk="1" fontAlgn="auto" latinLnBrk="0" hangingPunct="1">
              <a:lnSpc>
                <a:spcPct val="100000"/>
              </a:lnSpc>
              <a:spcBef>
                <a:spcPts val="0"/>
              </a:spcBef>
              <a:spcAft>
                <a:spcPts val="0"/>
              </a:spcAft>
              <a:buClrTx/>
              <a:buSzTx/>
              <a:buFontTx/>
              <a:buNone/>
              <a:defRPr/>
            </a:pPr>
            <a:r>
              <a:rPr kumimoji="1" lang="zh-CN" altLang="en-US" sz="6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rPr>
              <a:t>爱宝美食云海外版收银系统</a:t>
            </a:r>
            <a:endParaRPr kumimoji="1" lang="zh-CN" altLang="en-US" sz="6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endParaRPr>
          </a:p>
          <a:p>
            <a:pPr marL="0" marR="0" lvl="0" indent="0" algn="ctr" defTabSz="456565" rtl="0" eaLnBrk="1" fontAlgn="auto" latinLnBrk="0" hangingPunct="1">
              <a:lnSpc>
                <a:spcPct val="100000"/>
              </a:lnSpc>
              <a:spcBef>
                <a:spcPts val="0"/>
              </a:spcBef>
              <a:spcAft>
                <a:spcPts val="0"/>
              </a:spcAft>
              <a:buClrTx/>
              <a:buSzTx/>
              <a:buFontTx/>
              <a:buNone/>
              <a:defRPr/>
            </a:pPr>
            <a:r>
              <a:rPr kumimoji="1" lang="en-US" altLang="zh-CN"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rPr>
              <a:t>Aibao Food Cloud Overseas Version Cash Register System</a:t>
            </a:r>
            <a:endParaRPr kumimoji="1" lang="en-US" altLang="zh-CN"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OPPOSans H" pitchFamily="18" charset="-122"/>
            </a:endParaRPr>
          </a:p>
        </p:txBody>
      </p:sp>
      <p:pic>
        <p:nvPicPr>
          <p:cNvPr id="17" name="图片 16" descr="微信图片_20250303152341"/>
          <p:cNvPicPr>
            <a:picLocks noChangeAspect="1"/>
          </p:cNvPicPr>
          <p:nvPr/>
        </p:nvPicPr>
        <p:blipFill>
          <a:blip r:embed="rId1"/>
          <a:stretch>
            <a:fillRect/>
          </a:stretch>
        </p:blipFill>
        <p:spPr>
          <a:xfrm>
            <a:off x="326390" y="238125"/>
            <a:ext cx="960755" cy="480060"/>
          </a:xfrm>
          <a:prstGeom prst="rect">
            <a:avLst/>
          </a:prstGeom>
        </p:spPr>
      </p:pic>
      <p:sp>
        <p:nvSpPr>
          <p:cNvPr id="18" name="文本框 17"/>
          <p:cNvSpPr txBox="1"/>
          <p:nvPr/>
        </p:nvSpPr>
        <p:spPr>
          <a:xfrm>
            <a:off x="4563745" y="5160010"/>
            <a:ext cx="4006215" cy="460375"/>
          </a:xfrm>
          <a:prstGeom prst="rect">
            <a:avLst/>
          </a:prstGeom>
          <a:noFill/>
        </p:spPr>
        <p:txBody>
          <a:bodyPr wrap="square" rtlCol="0" anchor="t">
            <a:spAutoFit/>
          </a:bodyPr>
          <a:p>
            <a:pPr algn="l"/>
            <a:r>
              <a:rPr lang="en-US" altLang="zh-CN" sz="1200">
                <a:solidFill>
                  <a:schemeClr val="bg2"/>
                </a:solidFill>
                <a:latin typeface="微软雅黑" panose="020B0503020204020204" charset="-122"/>
                <a:ea typeface="微软雅黑" panose="020B0503020204020204" charset="-122"/>
                <a:cs typeface="微软雅黑" panose="020B0503020204020204" charset="-122"/>
              </a:rPr>
              <a:t>                </a:t>
            </a:r>
            <a:r>
              <a:rPr lang="zh-CN" altLang="en-US" sz="1200">
                <a:solidFill>
                  <a:schemeClr val="bg2"/>
                </a:solidFill>
                <a:latin typeface="微软雅黑" panose="020B0503020204020204" charset="-122"/>
                <a:ea typeface="微软雅黑" panose="020B0503020204020204" charset="-122"/>
                <a:cs typeface="微软雅黑" panose="020B0503020204020204" charset="-122"/>
              </a:rPr>
              <a:t>广州市贺氏办公设备有限公司</a:t>
            </a:r>
            <a:r>
              <a:rPr lang="en-US" altLang="zh-CN" sz="1200">
                <a:solidFill>
                  <a:schemeClr val="bg2"/>
                </a:solidFill>
                <a:latin typeface="微软雅黑" panose="020B0503020204020204" charset="-122"/>
                <a:ea typeface="微软雅黑" panose="020B0503020204020204" charset="-122"/>
                <a:cs typeface="微软雅黑" panose="020B0503020204020204" charset="-122"/>
              </a:rPr>
              <a:t> </a:t>
            </a:r>
            <a:endParaRPr lang="zh-CN" altLang="en-US" sz="1200">
              <a:solidFill>
                <a:schemeClr val="bg2"/>
              </a:solidFill>
              <a:latin typeface="微软雅黑" panose="020B0503020204020204" charset="-122"/>
              <a:ea typeface="微软雅黑" panose="020B0503020204020204" charset="-122"/>
              <a:cs typeface="微软雅黑" panose="020B0503020204020204" charset="-122"/>
            </a:endParaRPr>
          </a:p>
          <a:p>
            <a:pPr algn="l"/>
            <a:r>
              <a:rPr lang="en-US" altLang="zh-CN" sz="1200">
                <a:solidFill>
                  <a:schemeClr val="bg2"/>
                </a:solidFill>
                <a:latin typeface="微软雅黑" panose="020B0503020204020204" charset="-122"/>
                <a:ea typeface="微软雅黑" panose="020B0503020204020204" charset="-122"/>
                <a:cs typeface="微软雅黑" panose="020B0503020204020204" charset="-122"/>
              </a:rPr>
              <a:t>Guangzhou Heshi Office Equipment Co., Ltd</a:t>
            </a:r>
            <a:endParaRPr lang="en-US" altLang="zh-CN" sz="1200">
              <a:solidFill>
                <a:schemeClr val="bg2"/>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57A264">
                  <a:lumMod val="20000"/>
                  <a:lumOff val="80000"/>
                </a:srgbClr>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2</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技术优势</a:t>
            </a:r>
            <a:r>
              <a:rPr lang="en-US" altLang="zh-CN" dirty="0">
                <a:solidFill>
                  <a:schemeClr val="bg2"/>
                </a:solidFill>
                <a:latin typeface="微软雅黑" panose="020B0503020204020204" charset="-122"/>
                <a:ea typeface="微软雅黑" panose="020B0503020204020204" charset="-122"/>
              </a:rPr>
              <a:t>-</a:t>
            </a:r>
            <a:r>
              <a:rPr dirty="0">
                <a:solidFill>
                  <a:schemeClr val="bg2"/>
                </a:solidFill>
                <a:latin typeface="微软雅黑" panose="020B0503020204020204" charset="-122"/>
                <a:ea typeface="微软雅黑" panose="020B0503020204020204" charset="-122"/>
              </a:rPr>
              <a:t>支持手机</a:t>
            </a:r>
            <a:r>
              <a:rPr lang="en-US" altLang="zh-CN" dirty="0">
                <a:solidFill>
                  <a:schemeClr val="bg2"/>
                </a:solidFill>
                <a:latin typeface="微软雅黑" panose="020B0503020204020204" charset="-122"/>
                <a:ea typeface="微软雅黑" panose="020B0503020204020204" charset="-122"/>
              </a:rPr>
              <a:t>APP</a:t>
            </a:r>
            <a:r>
              <a:rPr dirty="0">
                <a:solidFill>
                  <a:schemeClr val="bg2"/>
                </a:solidFill>
                <a:latin typeface="微软雅黑" panose="020B0503020204020204" charset="-122"/>
                <a:ea typeface="微软雅黑" panose="020B0503020204020204" charset="-122"/>
              </a:rPr>
              <a:t>管理</a:t>
            </a:r>
            <a:endParaRPr dirty="0">
              <a:solidFill>
                <a:schemeClr val="bg2"/>
              </a:solidFill>
              <a:latin typeface="微软雅黑" panose="020B0503020204020204" charset="-122"/>
              <a:ea typeface="微软雅黑" panose="020B0503020204020204" charset="-122"/>
            </a:endParaRPr>
          </a:p>
        </p:txBody>
      </p:sp>
      <p:sp>
        <p:nvSpPr>
          <p:cNvPr id="29" name="副标题 2"/>
          <p:cNvSpPr txBox="1"/>
          <p:nvPr/>
        </p:nvSpPr>
        <p:spPr>
          <a:xfrm>
            <a:off x="1440180" y="581025"/>
            <a:ext cx="436245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Technical advantage - Supports management via mobile APP</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66" name="文本框 65"/>
          <p:cNvSpPr txBox="1"/>
          <p:nvPr>
            <p:custDataLst>
              <p:tags r:id="rId1"/>
            </p:custDataLst>
          </p:nvPr>
        </p:nvSpPr>
        <p:spPr>
          <a:xfrm>
            <a:off x="343057" y="1430302"/>
            <a:ext cx="1097280" cy="368300"/>
          </a:xfrm>
          <a:prstGeom prst="rect">
            <a:avLst/>
          </a:prstGeom>
          <a:noFill/>
        </p:spPr>
        <p:txBody>
          <a:bodyPr wrap="none" rtlCol="0">
            <a:spAutoFit/>
          </a:bodyPr>
          <a:lstStyle/>
          <a:p>
            <a:r>
              <a:rPr lang="zh-CN" altLang="en-US" dirty="0">
                <a:solidFill>
                  <a:schemeClr val="accent1"/>
                </a:solidFill>
                <a:latin typeface="微软雅黑" panose="020B0503020204020204" charset="-122"/>
                <a:ea typeface="微软雅黑" panose="020B0503020204020204" charset="-122"/>
                <a:cs typeface="OPPOSans M" pitchFamily="18" charset="-122"/>
              </a:rPr>
              <a:t>收银功能</a:t>
            </a:r>
            <a:endParaRPr lang="zh-CN" altLang="en-US" dirty="0">
              <a:solidFill>
                <a:schemeClr val="accent1"/>
              </a:solidFill>
              <a:latin typeface="微软雅黑" panose="020B0503020204020204" charset="-122"/>
              <a:ea typeface="微软雅黑" panose="020B0503020204020204" charset="-122"/>
              <a:cs typeface="OPPOSans M" pitchFamily="18" charset="-122"/>
            </a:endParaRPr>
          </a:p>
        </p:txBody>
      </p:sp>
      <p:sp>
        <p:nvSpPr>
          <p:cNvPr id="10" name="矩形 9"/>
          <p:cNvSpPr/>
          <p:nvPr/>
        </p:nvSpPr>
        <p:spPr>
          <a:xfrm>
            <a:off x="579755" y="1261745"/>
            <a:ext cx="10675620" cy="1221105"/>
          </a:xfrm>
          <a:prstGeom prst="rect">
            <a:avLst/>
          </a:prstGeom>
          <a:solidFill>
            <a:schemeClr val="accent2"/>
          </a:solidFill>
          <a:ln w="12700" cap="flat" cmpd="sng" algn="ctr">
            <a:noFill/>
            <a:prstDash val="solid"/>
            <a:miter lim="800000"/>
          </a:ln>
          <a:effectLst/>
        </p:spPr>
        <p:txBody>
          <a:bodyPr rtlCol="0" anchor="ctr"/>
          <a:lstStyle/>
          <a:p>
            <a:pPr algn="l">
              <a:lnSpc>
                <a:spcPct val="140000"/>
              </a:lnSpc>
            </a:pPr>
            <a:r>
              <a:rPr lang="zh-CN" altLang="en-US" sz="1400">
                <a:solidFill>
                  <a:schemeClr val="bg2"/>
                </a:solidFill>
                <a:latin typeface="微软雅黑" panose="020B0503020204020204" charset="-122"/>
                <a:ea typeface="微软雅黑" panose="020B0503020204020204" charset="-122"/>
                <a:sym typeface="+mn-ea"/>
              </a:rPr>
              <a:t>支持手机端商品管理、员工管理、活动营销、经营报表查、库存数据等全部功能，智能推送店铺消息，真正把生意装进手机，随时管理决策更高效。</a:t>
            </a:r>
            <a:endParaRPr lang="zh-CN" altLang="en-US" sz="1400">
              <a:solidFill>
                <a:schemeClr val="bg2"/>
              </a:solidFill>
              <a:latin typeface="微软雅黑" panose="020B0503020204020204" charset="-122"/>
              <a:ea typeface="微软雅黑" panose="020B0503020204020204" charset="-122"/>
              <a:sym typeface="+mn-ea"/>
            </a:endParaRPr>
          </a:p>
          <a:p>
            <a:pPr algn="l">
              <a:lnSpc>
                <a:spcPct val="140000"/>
              </a:lnSpc>
            </a:pP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rPr>
              <a:t>It supports all functions on mobile devices, including product management, employee management, event marketing, business report checking, inventory data, etc. It intelligently pushes store messages, truly integrating business into mobile phones for more efficient management and decision-making at any time.</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2"/>
          <a:stretch>
            <a:fillRect/>
          </a:stretch>
        </p:blipFill>
        <p:spPr>
          <a:xfrm>
            <a:off x="1838325" y="3089910"/>
            <a:ext cx="1539240" cy="3233420"/>
          </a:xfrm>
          <a:prstGeom prst="rect">
            <a:avLst/>
          </a:prstGeom>
        </p:spPr>
      </p:pic>
      <p:pic>
        <p:nvPicPr>
          <p:cNvPr id="5" name="图片 4"/>
          <p:cNvPicPr>
            <a:picLocks noChangeAspect="1"/>
          </p:cNvPicPr>
          <p:nvPr/>
        </p:nvPicPr>
        <p:blipFill>
          <a:blip r:embed="rId3"/>
          <a:stretch>
            <a:fillRect/>
          </a:stretch>
        </p:blipFill>
        <p:spPr>
          <a:xfrm>
            <a:off x="4148455" y="3085465"/>
            <a:ext cx="1549400" cy="3238500"/>
          </a:xfrm>
          <a:prstGeom prst="rect">
            <a:avLst/>
          </a:prstGeom>
        </p:spPr>
      </p:pic>
      <p:pic>
        <p:nvPicPr>
          <p:cNvPr id="12" name="图片 11"/>
          <p:cNvPicPr>
            <a:picLocks noChangeAspect="1"/>
          </p:cNvPicPr>
          <p:nvPr/>
        </p:nvPicPr>
        <p:blipFill>
          <a:blip r:embed="rId4"/>
          <a:stretch>
            <a:fillRect/>
          </a:stretch>
        </p:blipFill>
        <p:spPr>
          <a:xfrm>
            <a:off x="6488430" y="3084830"/>
            <a:ext cx="1549400" cy="3238500"/>
          </a:xfrm>
          <a:prstGeom prst="rect">
            <a:avLst/>
          </a:prstGeom>
        </p:spPr>
      </p:pic>
      <p:pic>
        <p:nvPicPr>
          <p:cNvPr id="43" name="图片 42" descr="d9817ff938ac95e4abae3f9f4d475143afe0c71a5a552-0fzPzk"/>
          <p:cNvPicPr>
            <a:picLocks noChangeAspect="1"/>
          </p:cNvPicPr>
          <p:nvPr/>
        </p:nvPicPr>
        <p:blipFill>
          <a:blip r:embed="rId5"/>
          <a:stretch>
            <a:fillRect/>
          </a:stretch>
        </p:blipFill>
        <p:spPr>
          <a:xfrm>
            <a:off x="1440180" y="2909570"/>
            <a:ext cx="2193290" cy="3608070"/>
          </a:xfrm>
          <a:prstGeom prst="rect">
            <a:avLst/>
          </a:prstGeom>
        </p:spPr>
      </p:pic>
      <p:pic>
        <p:nvPicPr>
          <p:cNvPr id="3" name="图片 2" descr="d9817ff938ac95e4abae3f9f4d475143afe0c71a5a552-0fzPzk"/>
          <p:cNvPicPr>
            <a:picLocks noChangeAspect="1"/>
          </p:cNvPicPr>
          <p:nvPr/>
        </p:nvPicPr>
        <p:blipFill>
          <a:blip r:embed="rId5"/>
          <a:stretch>
            <a:fillRect/>
          </a:stretch>
        </p:blipFill>
        <p:spPr>
          <a:xfrm>
            <a:off x="3762375" y="2878455"/>
            <a:ext cx="2219960" cy="3650615"/>
          </a:xfrm>
          <a:prstGeom prst="rect">
            <a:avLst/>
          </a:prstGeom>
        </p:spPr>
      </p:pic>
      <p:pic>
        <p:nvPicPr>
          <p:cNvPr id="6" name="图片 5" descr="d9817ff938ac95e4abae3f9f4d475143afe0c71a5a552-0fzPzk"/>
          <p:cNvPicPr>
            <a:picLocks noChangeAspect="1"/>
          </p:cNvPicPr>
          <p:nvPr/>
        </p:nvPicPr>
        <p:blipFill>
          <a:blip r:embed="rId5"/>
          <a:stretch>
            <a:fillRect/>
          </a:stretch>
        </p:blipFill>
        <p:spPr>
          <a:xfrm>
            <a:off x="6092190" y="2878455"/>
            <a:ext cx="2219960" cy="3650615"/>
          </a:xfrm>
          <a:prstGeom prst="rect">
            <a:avLst/>
          </a:prstGeom>
        </p:spPr>
      </p:pic>
      <p:pic>
        <p:nvPicPr>
          <p:cNvPr id="14" name="图片 13"/>
          <p:cNvPicPr>
            <a:picLocks noChangeAspect="1"/>
          </p:cNvPicPr>
          <p:nvPr/>
        </p:nvPicPr>
        <p:blipFill>
          <a:blip r:embed="rId6"/>
          <a:stretch>
            <a:fillRect/>
          </a:stretch>
        </p:blipFill>
        <p:spPr>
          <a:xfrm>
            <a:off x="8837930" y="3009265"/>
            <a:ext cx="1529080" cy="3245485"/>
          </a:xfrm>
          <a:prstGeom prst="rect">
            <a:avLst/>
          </a:prstGeom>
        </p:spPr>
      </p:pic>
      <p:pic>
        <p:nvPicPr>
          <p:cNvPr id="11" name="图片 10" descr="d9817ff938ac95e4abae3f9f4d475143afe0c71a5a552-0fzPzk"/>
          <p:cNvPicPr>
            <a:picLocks noChangeAspect="1"/>
          </p:cNvPicPr>
          <p:nvPr/>
        </p:nvPicPr>
        <p:blipFill>
          <a:blip r:embed="rId5"/>
          <a:stretch>
            <a:fillRect/>
          </a:stretch>
        </p:blipFill>
        <p:spPr>
          <a:xfrm>
            <a:off x="8431530" y="2811145"/>
            <a:ext cx="2219960" cy="3650615"/>
          </a:xfrm>
          <a:prstGeom prst="rect">
            <a:avLst/>
          </a:prstGeom>
        </p:spPr>
      </p:pic>
      <p:sp>
        <p:nvSpPr>
          <p:cNvPr id="7" name="文本框 6"/>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8" name="灯片编号占位符 7"/>
          <p:cNvSpPr>
            <a:spLocks noGrp="1"/>
          </p:cNvSpPr>
          <p:nvPr>
            <p:ph type="sldNum" sz="quarter" idx="12"/>
          </p:nvPr>
        </p:nvSpPr>
        <p:spPr>
          <a:xfrm>
            <a:off x="346015" y="270619"/>
            <a:ext cx="1005688" cy="52260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a:defRPr/>
            </a:pPr>
            <a:r>
              <a:rPr dirty="0">
                <a:solidFill>
                  <a:srgbClr val="000000"/>
                </a:solidFill>
                <a:latin typeface="微软雅黑" panose="020B0503020204020204" charset="-122"/>
                <a:ea typeface="微软雅黑" panose="020B0503020204020204" charset="-122"/>
              </a:rPr>
              <a:t>003</a:t>
            </a:r>
            <a:endParaRPr lang="zh-CN" altLang="en-US" dirty="0">
              <a:solidFill>
                <a:srgbClr val="000000"/>
              </a:solidFill>
              <a:latin typeface="微软雅黑" panose="020B0503020204020204" charset="-122"/>
              <a:ea typeface="微软雅黑" panose="020B0503020204020204" charset="-122"/>
            </a:endParaRPr>
          </a:p>
        </p:txBody>
      </p:sp>
      <p:cxnSp>
        <p:nvCxnSpPr>
          <p:cNvPr id="5" name="直线连接符 4"/>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1"/>
                </a:solidFill>
                <a:latin typeface="微软雅黑" panose="020B0503020204020204" charset="-122"/>
                <a:ea typeface="微软雅黑" panose="020B0503020204020204" charset="-122"/>
              </a:rPr>
              <a:t>海外适配</a:t>
            </a:r>
            <a:r>
              <a:rPr lang="en-US" altLang="zh-CN" dirty="0">
                <a:solidFill>
                  <a:schemeClr val="bg1"/>
                </a:solidFill>
                <a:latin typeface="微软雅黑" panose="020B0503020204020204" charset="-122"/>
                <a:ea typeface="微软雅黑" panose="020B0503020204020204" charset="-122"/>
              </a:rPr>
              <a:t>-</a:t>
            </a:r>
            <a:r>
              <a:rPr dirty="0">
                <a:solidFill>
                  <a:schemeClr val="bg1"/>
                </a:solidFill>
                <a:latin typeface="微软雅黑" panose="020B0503020204020204" charset="-122"/>
                <a:ea typeface="微软雅黑" panose="020B0503020204020204" charset="-122"/>
              </a:rPr>
              <a:t>海外服务器</a:t>
            </a:r>
            <a:endParaRPr dirty="0">
              <a:solidFill>
                <a:schemeClr val="bg1"/>
              </a:solidFill>
              <a:latin typeface="微软雅黑" panose="020B0503020204020204" charset="-122"/>
              <a:ea typeface="微软雅黑" panose="020B0503020204020204" charset="-122"/>
            </a:endParaRPr>
          </a:p>
        </p:txBody>
      </p:sp>
      <p:sp>
        <p:nvSpPr>
          <p:cNvPr id="10" name="副标题 2"/>
          <p:cNvSpPr txBox="1"/>
          <p:nvPr/>
        </p:nvSpPr>
        <p:spPr>
          <a:xfrm>
            <a:off x="1440180" y="581025"/>
            <a:ext cx="4295775"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1"/>
                </a:solidFill>
                <a:latin typeface="微软雅黑" panose="020B0503020204020204" charset="-122"/>
                <a:ea typeface="微软雅黑" panose="020B0503020204020204" charset="-122"/>
                <a:sym typeface="+mn-ea"/>
              </a:rPr>
              <a:t>Overseas adaptation-Compatible with overseas time zones</a:t>
            </a:r>
            <a:endParaRPr lang="en-US" altLang="zh-CN" dirty="0">
              <a:solidFill>
                <a:schemeClr val="bg1"/>
              </a:solidFill>
              <a:latin typeface="微软雅黑" panose="020B0503020204020204" charset="-122"/>
              <a:ea typeface="微软雅黑" panose="020B0503020204020204" charset="-122"/>
              <a:sym typeface="+mn-ea"/>
            </a:endParaRPr>
          </a:p>
        </p:txBody>
      </p:sp>
      <p:pic>
        <p:nvPicPr>
          <p:cNvPr id="17" name="图片 16" descr="微信图片_20250303152341"/>
          <p:cNvPicPr>
            <a:picLocks noChangeAspect="1"/>
          </p:cNvPicPr>
          <p:nvPr/>
        </p:nvPicPr>
        <p:blipFill>
          <a:blip r:embed="rId1"/>
          <a:stretch>
            <a:fillRect/>
          </a:stretch>
        </p:blipFill>
        <p:spPr>
          <a:xfrm>
            <a:off x="9294495" y="4975225"/>
            <a:ext cx="393065" cy="196850"/>
          </a:xfrm>
          <a:prstGeom prst="rect">
            <a:avLst/>
          </a:prstGeom>
        </p:spPr>
      </p:pic>
      <p:sp>
        <p:nvSpPr>
          <p:cNvPr id="7" name="矩形 6"/>
          <p:cNvSpPr/>
          <p:nvPr/>
        </p:nvSpPr>
        <p:spPr>
          <a:xfrm>
            <a:off x="7719695" y="1692275"/>
            <a:ext cx="4009390" cy="4784090"/>
          </a:xfrm>
          <a:prstGeom prst="rect">
            <a:avLst/>
          </a:prstGeom>
          <a:solidFill>
            <a:schemeClr val="tx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OPPOSans R" pitchFamily="18" charset="-122"/>
              <a:ea typeface="OPPOSans R" pitchFamily="18" charset="-122"/>
              <a:cs typeface="OPPOSans R" pitchFamily="18" charset="-122"/>
            </a:endParaRPr>
          </a:p>
        </p:txBody>
      </p:sp>
      <p:sp>
        <p:nvSpPr>
          <p:cNvPr id="11" name="文本框 10"/>
          <p:cNvSpPr txBox="1"/>
          <p:nvPr/>
        </p:nvSpPr>
        <p:spPr>
          <a:xfrm>
            <a:off x="7719060" y="1852295"/>
            <a:ext cx="4010660" cy="4273550"/>
          </a:xfrm>
          <a:prstGeom prst="rect">
            <a:avLst/>
          </a:prstGeom>
          <a:noFill/>
        </p:spPr>
        <p:txBody>
          <a:bodyPr wrap="square">
            <a:noAutofit/>
          </a:bodyPr>
          <a:lstStyle/>
          <a:p>
            <a:pPr indent="0" algn="just">
              <a:lnSpc>
                <a:spcPct val="120000"/>
              </a:lnSpc>
              <a:buNone/>
            </a:pPr>
            <a:r>
              <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mn-ea"/>
              </a:rPr>
              <a:t>更快的响应速度</a:t>
            </a:r>
            <a:r>
              <a:rPr lang="en-US" altLang="zh-CN" sz="900">
                <a:solidFill>
                  <a:schemeClr val="bg1"/>
                </a:solidFill>
                <a:latin typeface="微软雅黑" panose="020B0503020204020204" charset="-122"/>
                <a:ea typeface="微软雅黑" panose="020B0503020204020204" charset="-122"/>
                <a:cs typeface="微软雅黑" panose="020B0503020204020204" charset="-122"/>
                <a:sym typeface="+mn-ea"/>
              </a:rPr>
              <a:t>Faster response speed</a:t>
            </a:r>
            <a:endParaRPr lang="en-US" altLang="zh-CN" sz="90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海外用户</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rPr>
              <a:t>访问速度显著提升，延迟大幅降低</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rPr>
              <a:t>The access speed for overseas users has been significantly improved and the latency has been greatly reduced</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rPr>
              <a:t>更稳定的连接</a:t>
            </a:r>
            <a:r>
              <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rPr>
              <a:t>A more stable connection</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rPr>
              <a:t>避免跨国网络拥堵，全天候可用，用户体验更流畅</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rPr>
              <a:t>Avoid cross-border network congestion, available 24/7, and enjoy a smoother user experience</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rPr>
              <a:t>更严格的数据保护</a:t>
            </a:r>
            <a:r>
              <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rPr>
              <a:t>Stricter data protection</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rPr>
              <a:t>符合当地数据保护法，数据隐私与法规遵从性更强</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rPr>
              <a:t>It complies with local data protection laws, providing stronger data privacy and regulatory compliance</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rPr>
              <a:t>更贴合当地需求的体验</a:t>
            </a:r>
            <a:r>
              <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rPr>
              <a:t>An experience that better meets local needs</a:t>
            </a:r>
            <a:endParaRPr lang="en-US" altLang="zh-CN" sz="9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rPr>
              <a:t>服务器可自动适配当地税率、多币种换算和语言服务</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None/>
            </a:pPr>
            <a:r>
              <a:rPr lang="en-US" altLang="zh-CN" sz="800" dirty="0">
                <a:solidFill>
                  <a:srgbClr val="313131"/>
                </a:solidFill>
                <a:latin typeface="微软雅黑" panose="020B0503020204020204" charset="-122"/>
                <a:ea typeface="微软雅黑" panose="020B0503020204020204" charset="-122"/>
                <a:cs typeface="微软雅黑" panose="020B0503020204020204" charset="-122"/>
              </a:rPr>
              <a:t>The server can automatically adapt to local tax rates, multi-currency conversion and language services</a:t>
            </a:r>
            <a:endParaRPr lang="en-US" altLang="zh-CN" sz="800" dirty="0">
              <a:solidFill>
                <a:srgbClr val="313131"/>
              </a:solidFill>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7719695" y="1248410"/>
            <a:ext cx="4009390" cy="477520"/>
          </a:xfrm>
          <a:prstGeom prst="rect">
            <a:avLst/>
          </a:prstGeom>
          <a:solidFill>
            <a:schemeClr val="accent2"/>
          </a:solidFill>
          <a:ln w="12700" cap="flat" cmpd="sng" algn="ctr">
            <a:noFill/>
            <a:prstDash val="solid"/>
            <a:miter lim="800000"/>
          </a:ln>
          <a:effectLst/>
        </p:spPr>
        <p:txBody>
          <a:bodyPr rtlCol="0" anchor="ctr"/>
          <a:lstStyle/>
          <a:p>
            <a:pPr>
              <a:defRPr/>
            </a:pPr>
            <a:r>
              <a:rPr lang="zh-CN" altLang="en-US" kern="0" dirty="0">
                <a:solidFill>
                  <a:prstClr val="white"/>
                </a:solidFill>
                <a:latin typeface="微软雅黑" panose="020B0503020204020204" charset="-122"/>
                <a:ea typeface="微软雅黑" panose="020B0503020204020204" charset="-122"/>
                <a:cs typeface="微软雅黑" panose="020B0503020204020204" charset="-122"/>
              </a:rPr>
              <a:t> 爱宝美食云海外版服务器配置在海外</a:t>
            </a:r>
            <a:endParaRPr lang="zh-CN" altLang="en-US" kern="0" dirty="0">
              <a:solidFill>
                <a:prstClr val="white"/>
              </a:solidFill>
              <a:latin typeface="微软雅黑" panose="020B0503020204020204" charset="-122"/>
              <a:ea typeface="微软雅黑" panose="020B0503020204020204" charset="-122"/>
              <a:cs typeface="微软雅黑" panose="020B0503020204020204" charset="-122"/>
            </a:endParaRPr>
          </a:p>
          <a:p>
            <a:pPr>
              <a:defRPr/>
            </a:pPr>
            <a:r>
              <a:rPr lang="en-US" altLang="zh-CN" sz="800" kern="0" dirty="0">
                <a:solidFill>
                  <a:prstClr val="white"/>
                </a:solidFill>
                <a:latin typeface="微软雅黑" panose="020B0503020204020204" charset="-122"/>
                <a:ea typeface="微软雅黑" panose="020B0503020204020204" charset="-122"/>
                <a:cs typeface="微软雅黑" panose="020B0503020204020204" charset="-122"/>
              </a:rPr>
              <a:t>   The overseas version of the integrated cashier solution of Meishiyun</a:t>
            </a:r>
            <a:endParaRPr lang="en-US" altLang="zh-CN" sz="800" kern="0" dirty="0">
              <a:solidFill>
                <a:prstClr val="white"/>
              </a:solidFill>
              <a:latin typeface="微软雅黑" panose="020B0503020204020204" charset="-122"/>
              <a:ea typeface="微软雅黑" panose="020B0503020204020204" charset="-122"/>
              <a:cs typeface="微软雅黑" panose="020B0503020204020204" charset="-122"/>
            </a:endParaRPr>
          </a:p>
        </p:txBody>
      </p:sp>
      <p:pic>
        <p:nvPicPr>
          <p:cNvPr id="14" name="图片 13" descr="微信图片_20260109144110_1113_111"/>
          <p:cNvPicPr>
            <a:picLocks noChangeAspect="1"/>
          </p:cNvPicPr>
          <p:nvPr/>
        </p:nvPicPr>
        <p:blipFill>
          <a:blip r:embed="rId2"/>
          <a:stretch>
            <a:fillRect/>
          </a:stretch>
        </p:blipFill>
        <p:spPr>
          <a:xfrm>
            <a:off x="0" y="1554480"/>
            <a:ext cx="7781290" cy="4373880"/>
          </a:xfrm>
          <a:prstGeom prst="rect">
            <a:avLst/>
          </a:prstGeom>
        </p:spPr>
      </p:pic>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3</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海外适配</a:t>
            </a:r>
            <a:r>
              <a:rPr lang="en-US" altLang="zh-CN" dirty="0">
                <a:solidFill>
                  <a:schemeClr val="bg2"/>
                </a:solidFill>
                <a:latin typeface="微软雅黑" panose="020B0503020204020204" charset="-122"/>
                <a:ea typeface="微软雅黑" panose="020B0503020204020204" charset="-122"/>
              </a:rPr>
              <a:t>-</a:t>
            </a:r>
            <a:r>
              <a:rPr lang="zh-CN" altLang="en-US" dirty="0">
                <a:solidFill>
                  <a:schemeClr val="bg2"/>
                </a:solidFill>
                <a:latin typeface="微软雅黑" panose="020B0503020204020204" charset="-122"/>
                <a:ea typeface="微软雅黑" panose="020B0503020204020204" charset="-122"/>
              </a:rPr>
              <a:t>多语言支持</a:t>
            </a:r>
            <a:endParaRPr lang="zh-CN" altLang="en-US" dirty="0">
              <a:solidFill>
                <a:schemeClr val="bg2"/>
              </a:solidFill>
              <a:latin typeface="微软雅黑" panose="020B0503020204020204" charset="-122"/>
              <a:ea typeface="微软雅黑" panose="020B0503020204020204" charset="-122"/>
            </a:endParaRPr>
          </a:p>
        </p:txBody>
      </p:sp>
      <p:sp>
        <p:nvSpPr>
          <p:cNvPr id="8" name="副标题 2"/>
          <p:cNvSpPr txBox="1"/>
          <p:nvPr/>
        </p:nvSpPr>
        <p:spPr>
          <a:xfrm>
            <a:off x="1440180" y="581025"/>
            <a:ext cx="3424555"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Overseas adaptation-</a:t>
            </a:r>
            <a:r>
              <a:rPr lang="en-US" altLang="zh-CN" dirty="0">
                <a:solidFill>
                  <a:schemeClr val="bg2"/>
                </a:solidFill>
                <a:latin typeface="微软雅黑" panose="020B0503020204020204" charset="-122"/>
                <a:ea typeface="微软雅黑" panose="020B0503020204020204" charset="-122"/>
                <a:sym typeface="+mn-ea"/>
              </a:rPr>
              <a:t>Multilingual support</a:t>
            </a:r>
            <a:endParaRPr lang="en-US" altLang="zh-CN" dirty="0">
              <a:solidFill>
                <a:schemeClr val="bg2"/>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219075" y="1929130"/>
            <a:ext cx="5894070" cy="3378200"/>
            <a:chOff x="0" y="3008"/>
            <a:chExt cx="9282" cy="5320"/>
          </a:xfrm>
        </p:grpSpPr>
        <p:pic>
          <p:nvPicPr>
            <p:cNvPr id="10" name="图片"/>
            <p:cNvPicPr>
              <a:picLocks noChangeAspect="1"/>
            </p:cNvPicPr>
            <p:nvPr/>
          </p:nvPicPr>
          <p:blipFill>
            <a:blip r:embed="rId1">
              <a:alphaModFix amt="100000"/>
            </a:blip>
            <a:srcRect/>
            <a:stretch>
              <a:fillRect/>
            </a:stretch>
          </p:blipFill>
          <p:spPr>
            <a:xfrm>
              <a:off x="0" y="3008"/>
              <a:ext cx="9283" cy="5320"/>
            </a:xfrm>
            <a:prstGeom prst="rect">
              <a:avLst/>
            </a:prstGeom>
            <a:noFill/>
            <a:ln>
              <a:noFill/>
            </a:ln>
          </p:spPr>
        </p:pic>
        <p:pic>
          <p:nvPicPr>
            <p:cNvPr id="11" name="图片 10"/>
            <p:cNvPicPr>
              <a:picLocks noChangeAspect="1"/>
            </p:cNvPicPr>
            <p:nvPr/>
          </p:nvPicPr>
          <p:blipFill>
            <a:blip r:embed="rId2"/>
            <a:stretch>
              <a:fillRect/>
            </a:stretch>
          </p:blipFill>
          <p:spPr>
            <a:xfrm>
              <a:off x="984" y="3185"/>
              <a:ext cx="7315" cy="4668"/>
            </a:xfrm>
            <a:prstGeom prst="rect">
              <a:avLst/>
            </a:prstGeom>
          </p:spPr>
        </p:pic>
      </p:grpSp>
      <p:grpSp>
        <p:nvGrpSpPr>
          <p:cNvPr id="23" name="组合 22"/>
          <p:cNvGrpSpPr/>
          <p:nvPr/>
        </p:nvGrpSpPr>
        <p:grpSpPr>
          <a:xfrm>
            <a:off x="6625590" y="1208405"/>
            <a:ext cx="4642485" cy="5165090"/>
            <a:chOff x="10434" y="1903"/>
            <a:chExt cx="7311" cy="8134"/>
          </a:xfrm>
        </p:grpSpPr>
        <p:sp>
          <p:nvSpPr>
            <p:cNvPr id="13" name="矩形 12"/>
            <p:cNvSpPr/>
            <p:nvPr/>
          </p:nvSpPr>
          <p:spPr>
            <a:xfrm>
              <a:off x="10434" y="2012"/>
              <a:ext cx="7311" cy="8025"/>
            </a:xfrm>
            <a:prstGeom prst="rect">
              <a:avLst/>
            </a:prstGeom>
            <a:solidFill>
              <a:schemeClr val="tx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OPPOSans R" pitchFamily="18" charset="-122"/>
                <a:ea typeface="OPPOSans R" pitchFamily="18" charset="-122"/>
                <a:cs typeface="OPPOSans R" pitchFamily="18" charset="-122"/>
              </a:endParaRPr>
            </a:p>
          </p:txBody>
        </p:sp>
        <p:grpSp>
          <p:nvGrpSpPr>
            <p:cNvPr id="22" name="组合 21"/>
            <p:cNvGrpSpPr/>
            <p:nvPr/>
          </p:nvGrpSpPr>
          <p:grpSpPr>
            <a:xfrm>
              <a:off x="10434" y="1903"/>
              <a:ext cx="7311" cy="7667"/>
              <a:chOff x="10434" y="1588"/>
              <a:chExt cx="7311" cy="7667"/>
            </a:xfrm>
          </p:grpSpPr>
          <p:sp>
            <p:nvSpPr>
              <p:cNvPr id="14" name="矩形 13"/>
              <p:cNvSpPr/>
              <p:nvPr/>
            </p:nvSpPr>
            <p:spPr>
              <a:xfrm>
                <a:off x="10434" y="1588"/>
                <a:ext cx="7311" cy="752"/>
              </a:xfrm>
              <a:prstGeom prst="rect">
                <a:avLst/>
              </a:prstGeom>
              <a:solidFill>
                <a:schemeClr val="accent2"/>
              </a:solidFill>
              <a:ln w="12700" cap="flat" cmpd="sng" algn="ctr">
                <a:noFill/>
                <a:prstDash val="solid"/>
                <a:miter lim="800000"/>
              </a:ln>
              <a:effectLst/>
            </p:spPr>
            <p:txBody>
              <a:bodyPr rtlCol="0" anchor="ctr"/>
              <a:lstStyle/>
              <a:p>
                <a:pPr algn="ctr"/>
                <a:r>
                  <a:rPr lang="zh-CN" altLang="en-US" kern="0" dirty="0">
                    <a:solidFill>
                      <a:prstClr val="white"/>
                    </a:solidFill>
                    <a:latin typeface="微软雅黑" panose="020B0503020204020204" charset="-122"/>
                    <a:ea typeface="微软雅黑" panose="020B0503020204020204" charset="-122"/>
                    <a:cs typeface="OPPOSans B" pitchFamily="18" charset="-122"/>
                  </a:rPr>
                  <a:t>爱宝美食云海外版支持多国语言</a:t>
                </a:r>
                <a:endParaRPr lang="zh-CN" altLang="en-US" kern="0" dirty="0">
                  <a:solidFill>
                    <a:prstClr val="white"/>
                  </a:solidFill>
                  <a:latin typeface="微软雅黑" panose="020B0503020204020204" charset="-122"/>
                  <a:ea typeface="微软雅黑" panose="020B0503020204020204" charset="-122"/>
                  <a:cs typeface="OPPOSans B" pitchFamily="18" charset="-122"/>
                </a:endParaRPr>
              </a:p>
              <a:p>
                <a:pPr algn="ctr"/>
                <a:r>
                  <a:rPr lang="en-US" altLang="zh-CN" sz="900" kern="0" dirty="0">
                    <a:solidFill>
                      <a:prstClr val="white"/>
                    </a:solidFill>
                    <a:latin typeface="微软雅黑" panose="020B0503020204020204" charset="-122"/>
                    <a:ea typeface="微软雅黑" panose="020B0503020204020204" charset="-122"/>
                    <a:cs typeface="OPPOSans B" pitchFamily="18" charset="-122"/>
                  </a:rPr>
                  <a:t>The overseas version of Aibao Food Cloud supports multiple languages</a:t>
                </a:r>
                <a:endParaRPr lang="en-US" altLang="zh-CN" sz="900" kern="0" dirty="0">
                  <a:solidFill>
                    <a:prstClr val="white"/>
                  </a:solidFill>
                  <a:latin typeface="微软雅黑" panose="020B0503020204020204" charset="-122"/>
                  <a:ea typeface="微软雅黑" panose="020B0503020204020204" charset="-122"/>
                  <a:cs typeface="OPPOSans B" pitchFamily="18" charset="-122"/>
                </a:endParaRPr>
              </a:p>
            </p:txBody>
          </p:sp>
          <p:sp>
            <p:nvSpPr>
              <p:cNvPr id="5130" name="TextBox 50"/>
              <p:cNvSpPr txBox="1"/>
              <p:nvPr/>
            </p:nvSpPr>
            <p:spPr>
              <a:xfrm>
                <a:off x="10572" y="2606"/>
                <a:ext cx="7031" cy="3093"/>
              </a:xfrm>
              <a:prstGeom prst="rect">
                <a:avLst/>
              </a:prstGeom>
              <a:noFill/>
            </p:spPr>
            <p:txBody>
              <a:bodyPr wrap="square" lIns="0" tIns="0" rIns="0" bIns="0" rtlCol="0">
                <a:spAutoFit/>
              </a:bodyPr>
              <a:lstStyle>
                <a:defPPr>
                  <a:defRPr lang="zh-CN"/>
                </a:defPPr>
                <a:lvl1pPr marR="0" lvl="0" indent="0" fontAlgn="auto">
                  <a:lnSpc>
                    <a:spcPct val="114000"/>
                  </a:lnSpc>
                  <a:spcBef>
                    <a:spcPts val="0"/>
                  </a:spcBef>
                  <a:spcAft>
                    <a:spcPts val="0"/>
                  </a:spcAft>
                  <a:buClrTx/>
                  <a:buSzTx/>
                  <a:buFontTx/>
                  <a:buNone/>
                  <a:defRPr kumimoji="0" sz="1000" u="none" strike="noStrike" cap="none" spc="0" normalizeH="0" baseline="0">
                    <a:ln>
                      <a:noFill/>
                    </a:ln>
                    <a:solidFill>
                      <a:schemeClr val="bg1">
                        <a:alpha val="65000"/>
                      </a:schemeClr>
                    </a:solidFill>
                    <a:effectLst/>
                    <a:uLnTx/>
                    <a:uFillTx/>
                    <a:latin typeface="OPPOSans R" pitchFamily="18" charset="-122"/>
                    <a:ea typeface="OPPOSans R" pitchFamily="18" charset="-122"/>
                    <a:cs typeface="OPPOSans R" pitchFamily="18"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400" noProof="0" dirty="0">
                    <a:solidFill>
                      <a:schemeClr val="bg1"/>
                    </a:solidFill>
                    <a:latin typeface="微软雅黑" panose="020B0503020204020204" charset="-122"/>
                    <a:ea typeface="微软雅黑" panose="020B0503020204020204" charset="-122"/>
                    <a:cs typeface="微软雅黑" panose="020B0503020204020204" charset="-122"/>
                    <a:sym typeface="+mn-ea"/>
                  </a:rPr>
                  <a:t>目前支持语言：中文、繁体、英文、日语、俄语、泰语、韩语、越南语、德语、阿拉伯语、法语、葡萄牙语、土耳其语、西班牙语、意大利语等</a:t>
                </a:r>
                <a:endParaRPr lang="zh-CN" altLang="en-US" sz="1400" noProof="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lang="en-US" altLang="zh-CN" noProof="0" dirty="0">
                    <a:solidFill>
                      <a:schemeClr val="bg1"/>
                    </a:solidFill>
                    <a:latin typeface="微软雅黑" panose="020B0503020204020204" charset="-122"/>
                    <a:ea typeface="微软雅黑" panose="020B0503020204020204" charset="-122"/>
                    <a:cs typeface="微软雅黑" panose="020B0503020204020204" charset="-122"/>
                    <a:sym typeface="+mn-ea"/>
                  </a:rPr>
                  <a:t>Currently supported languages: Chinese, Traditional Chinese, English, Japanese, Russian, Thai, Korean, Vietnamese, German, Arabic, French, Portuguese, Turkish, Spanish, Italian, etc</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14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16" name="图片 15"/>
              <p:cNvPicPr>
                <a:picLocks noChangeAspect="1"/>
              </p:cNvPicPr>
              <p:nvPr/>
            </p:nvPicPr>
            <p:blipFill>
              <a:blip r:embed="rId3"/>
              <a:stretch>
                <a:fillRect/>
              </a:stretch>
            </p:blipFill>
            <p:spPr>
              <a:xfrm>
                <a:off x="10812" y="5689"/>
                <a:ext cx="3123" cy="3517"/>
              </a:xfrm>
              <a:prstGeom prst="rect">
                <a:avLst/>
              </a:prstGeom>
            </p:spPr>
          </p:pic>
          <p:pic>
            <p:nvPicPr>
              <p:cNvPr id="21" name="图片 20"/>
              <p:cNvPicPr>
                <a:picLocks noChangeAspect="1"/>
              </p:cNvPicPr>
              <p:nvPr/>
            </p:nvPicPr>
            <p:blipFill>
              <a:blip r:embed="rId4"/>
              <a:stretch>
                <a:fillRect/>
              </a:stretch>
            </p:blipFill>
            <p:spPr>
              <a:xfrm>
                <a:off x="14179" y="5689"/>
                <a:ext cx="3222" cy="3566"/>
              </a:xfrm>
              <a:prstGeom prst="rect">
                <a:avLst/>
              </a:prstGeom>
            </p:spPr>
          </p:pic>
        </p:grpSp>
      </p:grpSp>
      <p:sp>
        <p:nvSpPr>
          <p:cNvPr id="25" name="文本框 24"/>
          <p:cNvSpPr txBox="1"/>
          <p:nvPr/>
        </p:nvSpPr>
        <p:spPr>
          <a:xfrm>
            <a:off x="2018665" y="1277620"/>
            <a:ext cx="2207895" cy="506730"/>
          </a:xfrm>
          <a:prstGeom prst="rect">
            <a:avLst/>
          </a:prstGeom>
          <a:noFill/>
        </p:spPr>
        <p:txBody>
          <a:bodyPr wrap="square" rtlCol="0" anchor="t">
            <a:spAutoFit/>
          </a:bodyPr>
          <a:p>
            <a:r>
              <a:rPr lang="en-US" altLang="zh-CN">
                <a:solidFill>
                  <a:schemeClr val="bg2"/>
                </a:solidFill>
                <a:latin typeface="微软雅黑" panose="020B0503020204020204" charset="-122"/>
                <a:ea typeface="微软雅黑" panose="020B0503020204020204" charset="-122"/>
                <a:cs typeface="微软雅黑" panose="020B0503020204020204" charset="-122"/>
                <a:sym typeface="+mn-ea"/>
              </a:rPr>
              <a:t>   - </a:t>
            </a: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多语言国际化</a:t>
            </a:r>
            <a:r>
              <a:rPr lang="en-US" altLang="zh-CN">
                <a:solidFill>
                  <a:schemeClr val="bg2"/>
                </a:solidFill>
                <a:latin typeface="微软雅黑" panose="020B0503020204020204" charset="-122"/>
                <a:ea typeface="微软雅黑" panose="020B0503020204020204" charset="-122"/>
                <a:cs typeface="微软雅黑" panose="020B0503020204020204" charset="-122"/>
                <a:sym typeface="+mn-ea"/>
              </a:rPr>
              <a:t> -</a:t>
            </a:r>
            <a:endParaRPr lang="en-US" altLang="zh-CN">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rPr>
              <a:t>  Multilingual internationalization</a:t>
            </a:r>
            <a:endPar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3</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海外适配</a:t>
            </a:r>
            <a:r>
              <a:rPr lang="en-US" altLang="zh-CN" dirty="0">
                <a:solidFill>
                  <a:schemeClr val="bg2"/>
                </a:solidFill>
                <a:latin typeface="微软雅黑" panose="020B0503020204020204" charset="-122"/>
                <a:ea typeface="微软雅黑" panose="020B0503020204020204" charset="-122"/>
              </a:rPr>
              <a:t>-</a:t>
            </a:r>
            <a:r>
              <a:rPr lang="zh-CN" altLang="en-US" dirty="0">
                <a:solidFill>
                  <a:schemeClr val="bg2"/>
                </a:solidFill>
                <a:latin typeface="微软雅黑" panose="020B0503020204020204" charset="-122"/>
                <a:ea typeface="微软雅黑" panose="020B0503020204020204" charset="-122"/>
              </a:rPr>
              <a:t>支持双语打印、双语点餐</a:t>
            </a:r>
            <a:endParaRPr lang="zh-CN" altLang="en-US" dirty="0">
              <a:solidFill>
                <a:schemeClr val="bg2"/>
              </a:solidFill>
              <a:latin typeface="微软雅黑" panose="020B0503020204020204" charset="-122"/>
              <a:ea typeface="微软雅黑" panose="020B0503020204020204" charset="-122"/>
            </a:endParaRPr>
          </a:p>
        </p:txBody>
      </p:sp>
      <p:sp>
        <p:nvSpPr>
          <p:cNvPr id="8" name="副标题 2"/>
          <p:cNvSpPr txBox="1"/>
          <p:nvPr/>
        </p:nvSpPr>
        <p:spPr>
          <a:xfrm>
            <a:off x="1440180" y="581025"/>
            <a:ext cx="493776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Overseas adaptation-</a:t>
            </a:r>
            <a:r>
              <a:rPr lang="en-US" altLang="zh-CN" dirty="0">
                <a:solidFill>
                  <a:schemeClr val="bg2"/>
                </a:solidFill>
                <a:latin typeface="微软雅黑" panose="020B0503020204020204" charset="-122"/>
                <a:ea typeface="微软雅黑" panose="020B0503020204020204" charset="-122"/>
                <a:sym typeface="+mn-ea"/>
              </a:rPr>
              <a:t>Supports bilingual printing and bilingual ordering</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3" name="矩形 2"/>
          <p:cNvSpPr/>
          <p:nvPr/>
        </p:nvSpPr>
        <p:spPr>
          <a:xfrm>
            <a:off x="7413625" y="537337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en-US" altLang="zh-CN" sz="1400">
                <a:solidFill>
                  <a:schemeClr val="bg2"/>
                </a:solidFill>
                <a:latin typeface="微软雅黑" panose="020B0503020204020204" charset="-122"/>
                <a:ea typeface="微软雅黑" panose="020B0503020204020204" charset="-122"/>
                <a:cs typeface="微软雅黑" panose="020B0503020204020204" charset="-122"/>
                <a:sym typeface="+mn-ea"/>
              </a:rPr>
              <a:t>**</a:t>
            </a:r>
            <a:r>
              <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rPr>
              <a:t>双语点餐</a:t>
            </a:r>
            <a:r>
              <a:rPr lang="en-US" altLang="zh-CN" sz="1400">
                <a:solidFill>
                  <a:schemeClr val="bg2"/>
                </a:solidFill>
                <a:latin typeface="微软雅黑" panose="020B0503020204020204" charset="-122"/>
                <a:ea typeface="微软雅黑" panose="020B0503020204020204" charset="-122"/>
                <a:cs typeface="微软雅黑" panose="020B0503020204020204" charset="-122"/>
                <a:sym typeface="+mn-ea"/>
              </a:rPr>
              <a:t>**</a:t>
            </a:r>
            <a:endPar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defRPr/>
            </a:pPr>
            <a:r>
              <a:rPr lang="en-US" altLang="zh-CN" sz="1000" kern="0" dirty="0">
                <a:solidFill>
                  <a:schemeClr val="bg2"/>
                </a:solidFill>
                <a:latin typeface="微软雅黑" panose="020B0503020204020204" charset="-122"/>
                <a:ea typeface="微软雅黑" panose="020B0503020204020204" charset="-122"/>
                <a:cs typeface="微软雅黑" panose="020B0503020204020204" charset="-122"/>
                <a:sym typeface="+mn-ea"/>
              </a:rPr>
              <a:t>Bilingual ordering</a:t>
            </a:r>
            <a:endParaRPr lang="en-US" altLang="zh-CN" sz="10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1351915" y="534924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en-US" altLang="zh-CN" sz="1400">
                <a:solidFill>
                  <a:schemeClr val="bg2"/>
                </a:solidFill>
                <a:latin typeface="微软雅黑" panose="020B0503020204020204" charset="-122"/>
                <a:ea typeface="微软雅黑" panose="020B0503020204020204" charset="-122"/>
                <a:cs typeface="微软雅黑" panose="020B0503020204020204" charset="-122"/>
                <a:sym typeface="+mn-ea"/>
              </a:rPr>
              <a:t>**</a:t>
            </a:r>
            <a:r>
              <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rPr>
              <a:t>双语打印</a:t>
            </a:r>
            <a:r>
              <a:rPr lang="en-US" altLang="zh-CN" sz="1400">
                <a:solidFill>
                  <a:schemeClr val="bg2"/>
                </a:solidFill>
                <a:latin typeface="微软雅黑" panose="020B0503020204020204" charset="-122"/>
                <a:ea typeface="微软雅黑" panose="020B0503020204020204" charset="-122"/>
                <a:cs typeface="微软雅黑" panose="020B0503020204020204" charset="-122"/>
                <a:sym typeface="+mn-ea"/>
              </a:rPr>
              <a:t>**</a:t>
            </a:r>
            <a:endPar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defRPr/>
            </a:pPr>
            <a:r>
              <a:rPr lang="en-US" altLang="zh-CN" sz="1000" kern="0" dirty="0">
                <a:solidFill>
                  <a:schemeClr val="bg2"/>
                </a:solidFill>
                <a:latin typeface="微软雅黑" panose="020B0503020204020204" charset="-122"/>
                <a:ea typeface="微软雅黑" panose="020B0503020204020204" charset="-122"/>
                <a:cs typeface="微软雅黑" panose="020B0503020204020204" charset="-122"/>
                <a:sym typeface="+mn-ea"/>
              </a:rPr>
              <a:t>Bilingual printing</a:t>
            </a:r>
            <a:endParaRPr lang="en-US" altLang="zh-CN" sz="10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grpSp>
        <p:nvGrpSpPr>
          <p:cNvPr id="34" name="组合 33"/>
          <p:cNvGrpSpPr/>
          <p:nvPr/>
        </p:nvGrpSpPr>
        <p:grpSpPr>
          <a:xfrm>
            <a:off x="6572885" y="1830070"/>
            <a:ext cx="4871720" cy="2863215"/>
            <a:chOff x="9704" y="2130"/>
            <a:chExt cx="9282" cy="5320"/>
          </a:xfrm>
        </p:grpSpPr>
        <p:pic>
          <p:nvPicPr>
            <p:cNvPr id="31" name="图片"/>
            <p:cNvPicPr>
              <a:picLocks noChangeAspect="1"/>
            </p:cNvPicPr>
            <p:nvPr/>
          </p:nvPicPr>
          <p:blipFill>
            <a:blip r:embed="rId1">
              <a:alphaModFix amt="100000"/>
            </a:blip>
            <a:srcRect/>
            <a:stretch>
              <a:fillRect/>
            </a:stretch>
          </p:blipFill>
          <p:spPr>
            <a:xfrm>
              <a:off x="9704" y="2130"/>
              <a:ext cx="9283" cy="5320"/>
            </a:xfrm>
            <a:prstGeom prst="rect">
              <a:avLst/>
            </a:prstGeom>
            <a:noFill/>
            <a:ln>
              <a:noFill/>
            </a:ln>
          </p:spPr>
        </p:pic>
        <p:pic>
          <p:nvPicPr>
            <p:cNvPr id="33" name="图片 32"/>
            <p:cNvPicPr>
              <a:picLocks noChangeAspect="1"/>
            </p:cNvPicPr>
            <p:nvPr/>
          </p:nvPicPr>
          <p:blipFill>
            <a:blip r:embed="rId2"/>
            <a:stretch>
              <a:fillRect/>
            </a:stretch>
          </p:blipFill>
          <p:spPr>
            <a:xfrm>
              <a:off x="10702" y="2336"/>
              <a:ext cx="7309" cy="4609"/>
            </a:xfrm>
            <a:prstGeom prst="rect">
              <a:avLst/>
            </a:prstGeom>
          </p:spPr>
        </p:pic>
      </p:grpSp>
      <p:grpSp>
        <p:nvGrpSpPr>
          <p:cNvPr id="39" name="组合 38"/>
          <p:cNvGrpSpPr/>
          <p:nvPr/>
        </p:nvGrpSpPr>
        <p:grpSpPr>
          <a:xfrm>
            <a:off x="10019665" y="3699510"/>
            <a:ext cx="2027555" cy="1254125"/>
            <a:chOff x="14530" y="5205"/>
            <a:chExt cx="4198" cy="2596"/>
          </a:xfrm>
        </p:grpSpPr>
        <p:pic>
          <p:nvPicPr>
            <p:cNvPr id="36" name="图片 35"/>
            <p:cNvPicPr>
              <a:picLocks noChangeAspect="1"/>
            </p:cNvPicPr>
            <p:nvPr/>
          </p:nvPicPr>
          <p:blipFill>
            <a:blip r:embed="rId3"/>
            <a:stretch>
              <a:fillRect/>
            </a:stretch>
          </p:blipFill>
          <p:spPr>
            <a:xfrm>
              <a:off x="14530" y="5205"/>
              <a:ext cx="4198" cy="2596"/>
            </a:xfrm>
            <a:prstGeom prst="roundRect">
              <a:avLst/>
            </a:prstGeom>
          </p:spPr>
        </p:pic>
        <p:pic>
          <p:nvPicPr>
            <p:cNvPr id="37" name="图片 36"/>
            <p:cNvPicPr>
              <a:picLocks noChangeAspect="1"/>
            </p:cNvPicPr>
            <p:nvPr/>
          </p:nvPicPr>
          <p:blipFill>
            <a:blip r:embed="rId4"/>
            <a:stretch>
              <a:fillRect/>
            </a:stretch>
          </p:blipFill>
          <p:spPr>
            <a:xfrm>
              <a:off x="14530" y="5964"/>
              <a:ext cx="3103" cy="999"/>
            </a:xfrm>
            <a:prstGeom prst="rect">
              <a:avLst/>
            </a:prstGeom>
          </p:spPr>
        </p:pic>
        <p:pic>
          <p:nvPicPr>
            <p:cNvPr id="38" name="图片 37"/>
            <p:cNvPicPr>
              <a:picLocks noChangeAspect="1"/>
            </p:cNvPicPr>
            <p:nvPr/>
          </p:nvPicPr>
          <p:blipFill>
            <a:blip r:embed="rId5"/>
            <a:stretch>
              <a:fillRect/>
            </a:stretch>
          </p:blipFill>
          <p:spPr>
            <a:xfrm>
              <a:off x="14774" y="7063"/>
              <a:ext cx="979" cy="678"/>
            </a:xfrm>
            <a:prstGeom prst="rect">
              <a:avLst/>
            </a:prstGeom>
          </p:spPr>
        </p:pic>
      </p:grpSp>
      <p:grpSp>
        <p:nvGrpSpPr>
          <p:cNvPr id="29" name="组合 28"/>
          <p:cNvGrpSpPr/>
          <p:nvPr/>
        </p:nvGrpSpPr>
        <p:grpSpPr>
          <a:xfrm>
            <a:off x="183515" y="1830070"/>
            <a:ext cx="5052695" cy="2896235"/>
            <a:chOff x="2268" y="2119"/>
            <a:chExt cx="9282" cy="5320"/>
          </a:xfrm>
        </p:grpSpPr>
        <p:pic>
          <p:nvPicPr>
            <p:cNvPr id="20" name="图片"/>
            <p:cNvPicPr>
              <a:picLocks noChangeAspect="1"/>
            </p:cNvPicPr>
            <p:nvPr/>
          </p:nvPicPr>
          <p:blipFill>
            <a:blip r:embed="rId1">
              <a:alphaModFix amt="100000"/>
            </a:blip>
            <a:srcRect/>
            <a:stretch>
              <a:fillRect/>
            </a:stretch>
          </p:blipFill>
          <p:spPr>
            <a:xfrm>
              <a:off x="2268" y="2119"/>
              <a:ext cx="9283" cy="5320"/>
            </a:xfrm>
            <a:prstGeom prst="rect">
              <a:avLst/>
            </a:prstGeom>
            <a:noFill/>
            <a:ln>
              <a:noFill/>
            </a:ln>
          </p:spPr>
        </p:pic>
        <p:pic>
          <p:nvPicPr>
            <p:cNvPr id="15" name="图片 14"/>
            <p:cNvPicPr>
              <a:picLocks noChangeAspect="1"/>
            </p:cNvPicPr>
            <p:nvPr/>
          </p:nvPicPr>
          <p:blipFill>
            <a:blip r:embed="rId6"/>
            <a:stretch>
              <a:fillRect/>
            </a:stretch>
          </p:blipFill>
          <p:spPr>
            <a:xfrm>
              <a:off x="3236" y="2325"/>
              <a:ext cx="7359" cy="4627"/>
            </a:xfrm>
            <a:prstGeom prst="rect">
              <a:avLst/>
            </a:prstGeom>
          </p:spPr>
        </p:pic>
      </p:grpSp>
      <p:pic>
        <p:nvPicPr>
          <p:cNvPr id="40" name="图片 39" descr="微信图片_20260106160739_1091_111"/>
          <p:cNvPicPr>
            <a:picLocks noChangeAspect="1"/>
          </p:cNvPicPr>
          <p:nvPr/>
        </p:nvPicPr>
        <p:blipFill>
          <a:blip r:embed="rId7"/>
          <a:stretch>
            <a:fillRect/>
          </a:stretch>
        </p:blipFill>
        <p:spPr>
          <a:xfrm>
            <a:off x="4721860" y="1871980"/>
            <a:ext cx="1983105" cy="3081655"/>
          </a:xfrm>
          <a:prstGeom prst="rect">
            <a:avLst/>
          </a:prstGeom>
        </p:spPr>
      </p:pic>
      <p:sp>
        <p:nvSpPr>
          <p:cNvPr id="5" name="文本框 4"/>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346015" y="270619"/>
            <a:ext cx="1005688" cy="52260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a:defRPr/>
            </a:pPr>
            <a:r>
              <a:rPr dirty="0">
                <a:solidFill>
                  <a:srgbClr val="000000"/>
                </a:solidFill>
                <a:latin typeface="微软雅黑" panose="020B0503020204020204" charset="-122"/>
                <a:ea typeface="微软雅黑" panose="020B0503020204020204" charset="-122"/>
              </a:rPr>
              <a:t>004</a:t>
            </a:r>
            <a:endParaRPr lang="zh-CN" altLang="en-US" dirty="0">
              <a:solidFill>
                <a:srgbClr val="000000"/>
              </a:solidFill>
              <a:latin typeface="微软雅黑" panose="020B0503020204020204" charset="-122"/>
              <a:ea typeface="微软雅黑" panose="020B0503020204020204" charset="-122"/>
            </a:endParaRPr>
          </a:p>
        </p:txBody>
      </p:sp>
      <p:cxnSp>
        <p:nvCxnSpPr>
          <p:cNvPr id="5" name="直线连接符 4"/>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rot="18677954">
            <a:off x="5516966" y="3761739"/>
            <a:ext cx="2331878" cy="1097277"/>
          </a:xfrm>
          <a:prstGeom prst="rect">
            <a:avLst/>
          </a:prstGeom>
          <a:noFill/>
        </p:spPr>
        <p:txBody>
          <a:bodyPr wrap="square" rtlCol="0" anchor="b" anchorCtr="0">
            <a:prstTxWarp prst="textArchDown">
              <a:avLst/>
            </a:prstTxWarp>
            <a:noAutofit/>
          </a:bodyPr>
          <a:lstStyle/>
          <a:p>
            <a:pPr algn="ctr"/>
            <a:r>
              <a:rPr lang="zh-CN" sz="2000" dirty="0">
                <a:solidFill>
                  <a:srgbClr val="FFFFFF"/>
                </a:solidFill>
                <a:latin typeface="OPPOSans B" pitchFamily="18" charset="-122"/>
                <a:ea typeface="OPPOSans B" pitchFamily="18" charset="-122"/>
                <a:cs typeface="OPPOSans B" pitchFamily="18" charset="-122"/>
                <a:sym typeface="+mn-ea"/>
              </a:rPr>
              <a:t>兼容海外时区</a:t>
            </a:r>
            <a:endParaRPr lang="zh-CN" sz="2000" kern="0" dirty="0">
              <a:solidFill>
                <a:srgbClr val="FFFFFF"/>
              </a:solidFill>
              <a:latin typeface="OPPOSans R" pitchFamily="18" charset="-122"/>
              <a:ea typeface="OPPOSans R" pitchFamily="18" charset="-122"/>
              <a:cs typeface="OPPOSans R" pitchFamily="18" charset="-122"/>
            </a:endParaRPr>
          </a:p>
        </p:txBody>
      </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1"/>
                </a:solidFill>
                <a:latin typeface="微软雅黑" panose="020B0503020204020204" charset="-122"/>
                <a:ea typeface="微软雅黑" panose="020B0503020204020204" charset="-122"/>
              </a:rPr>
              <a:t>海外适配</a:t>
            </a:r>
            <a:r>
              <a:rPr lang="en-US" altLang="zh-CN" dirty="0">
                <a:solidFill>
                  <a:schemeClr val="bg1"/>
                </a:solidFill>
                <a:latin typeface="微软雅黑" panose="020B0503020204020204" charset="-122"/>
                <a:ea typeface="微软雅黑" panose="020B0503020204020204" charset="-122"/>
              </a:rPr>
              <a:t>-</a:t>
            </a:r>
            <a:r>
              <a:rPr dirty="0">
                <a:solidFill>
                  <a:schemeClr val="bg1"/>
                </a:solidFill>
                <a:latin typeface="微软雅黑" panose="020B0503020204020204" charset="-122"/>
                <a:ea typeface="微软雅黑" panose="020B0503020204020204" charset="-122"/>
              </a:rPr>
              <a:t>兼容海外时区</a:t>
            </a:r>
            <a:endParaRPr dirty="0">
              <a:solidFill>
                <a:schemeClr val="bg1"/>
              </a:solidFill>
              <a:latin typeface="微软雅黑" panose="020B0503020204020204" charset="-122"/>
              <a:ea typeface="微软雅黑" panose="020B0503020204020204" charset="-122"/>
            </a:endParaRPr>
          </a:p>
        </p:txBody>
      </p:sp>
      <p:sp>
        <p:nvSpPr>
          <p:cNvPr id="10" name="副标题 2"/>
          <p:cNvSpPr txBox="1"/>
          <p:nvPr/>
        </p:nvSpPr>
        <p:spPr>
          <a:xfrm>
            <a:off x="1440180" y="581025"/>
            <a:ext cx="4295775"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1"/>
                </a:solidFill>
                <a:latin typeface="微软雅黑" panose="020B0503020204020204" charset="-122"/>
                <a:ea typeface="微软雅黑" panose="020B0503020204020204" charset="-122"/>
                <a:sym typeface="+mn-ea"/>
              </a:rPr>
              <a:t>Overseas adaptation-Compatible with overseas time zones</a:t>
            </a:r>
            <a:endParaRPr lang="en-US" altLang="zh-CN" dirty="0">
              <a:solidFill>
                <a:schemeClr val="bg1"/>
              </a:solidFill>
              <a:latin typeface="微软雅黑" panose="020B0503020204020204" charset="-122"/>
              <a:ea typeface="微软雅黑" panose="020B0503020204020204" charset="-122"/>
              <a:sym typeface="+mn-ea"/>
            </a:endParaRPr>
          </a:p>
        </p:txBody>
      </p:sp>
      <p:sp>
        <p:nvSpPr>
          <p:cNvPr id="7" name="文本框 6"/>
          <p:cNvSpPr txBox="1"/>
          <p:nvPr/>
        </p:nvSpPr>
        <p:spPr>
          <a:xfrm>
            <a:off x="5501005" y="5083175"/>
            <a:ext cx="6096000" cy="860425"/>
          </a:xfrm>
          <a:prstGeom prst="rect">
            <a:avLst/>
          </a:prstGeom>
          <a:noFill/>
        </p:spPr>
        <p:txBody>
          <a:bodyPr wrap="square" rtlCol="0" anchor="t">
            <a:spAutoFit/>
          </a:bodyPr>
          <a:p>
            <a:pPr algn="ctr"/>
            <a:r>
              <a:rPr lang="zh-CN" altLang="en-US" sz="1600">
                <a:latin typeface="微软雅黑" panose="020B0503020204020204" charset="-122"/>
                <a:ea typeface="微软雅黑" panose="020B0503020204020204" charset="-122"/>
                <a:cs typeface="微软雅黑" panose="020B0503020204020204" charset="-122"/>
              </a:rPr>
              <a:t>登录后可选时区：注册完后进入</a:t>
            </a:r>
            <a:r>
              <a:rPr lang="en-US" altLang="zh-CN" sz="1600">
                <a:latin typeface="微软雅黑" panose="020B0503020204020204" charset="-122"/>
                <a:ea typeface="微软雅黑" panose="020B0503020204020204" charset="-122"/>
                <a:cs typeface="微软雅黑" panose="020B0503020204020204" charset="-122"/>
              </a:rPr>
              <a:t> Settings --&gt; Account Manager --&gt; Location</a:t>
            </a:r>
            <a:r>
              <a:rPr lang="zh-CN" altLang="en-US" sz="1600">
                <a:latin typeface="微软雅黑" panose="020B0503020204020204" charset="-122"/>
                <a:ea typeface="微软雅黑" panose="020B0503020204020204" charset="-122"/>
                <a:cs typeface="微软雅黑" panose="020B0503020204020204" charset="-122"/>
              </a:rPr>
              <a:t>修改时区</a:t>
            </a:r>
            <a:endParaRPr lang="zh-CN" altLang="en-US" sz="1600">
              <a:latin typeface="微软雅黑" panose="020B0503020204020204" charset="-122"/>
              <a:ea typeface="微软雅黑" panose="020B0503020204020204" charset="-122"/>
              <a:cs typeface="微软雅黑" panose="020B0503020204020204" charset="-122"/>
            </a:endParaRPr>
          </a:p>
          <a:p>
            <a:r>
              <a:rPr lang="en-US" altLang="zh-CN" sz="900">
                <a:latin typeface="微软雅黑" panose="020B0503020204020204" charset="-122"/>
                <a:ea typeface="微软雅黑" panose="020B0503020204020204" charset="-122"/>
                <a:cs typeface="微软雅黑" panose="020B0503020204020204" charset="-122"/>
              </a:rPr>
              <a:t>Time zones are selectable after logging in: After registration, go to Settings --&gt; Account Manager --&gt; Location to modify the time zone</a:t>
            </a:r>
            <a:endParaRPr lang="en-US" altLang="zh-CN" sz="900">
              <a:latin typeface="微软雅黑" panose="020B0503020204020204" charset="-122"/>
              <a:ea typeface="微软雅黑" panose="020B0503020204020204" charset="-122"/>
              <a:cs typeface="微软雅黑" panose="020B0503020204020204" charset="-122"/>
            </a:endParaRPr>
          </a:p>
        </p:txBody>
      </p:sp>
      <p:sp>
        <p:nvSpPr>
          <p:cNvPr id="14" name="矩形 13"/>
          <p:cNvSpPr/>
          <p:nvPr/>
        </p:nvSpPr>
        <p:spPr>
          <a:xfrm>
            <a:off x="1917065" y="1132205"/>
            <a:ext cx="8363585" cy="545465"/>
          </a:xfrm>
          <a:prstGeom prst="rect">
            <a:avLst/>
          </a:prstGeom>
          <a:solidFill>
            <a:schemeClr val="accent2"/>
          </a:solidFill>
          <a:ln w="12700" cap="flat" cmpd="sng" algn="ctr">
            <a:noFill/>
            <a:prstDash val="solid"/>
            <a:miter lim="800000"/>
          </a:ln>
          <a:effectLst/>
        </p:spPr>
        <p:txBody>
          <a:bodyPr rtlCol="0" anchor="ctr"/>
          <a:lstStyle/>
          <a:p>
            <a:pPr algn="ctr"/>
            <a:r>
              <a:rPr lang="zh-CN" altLang="en-US">
                <a:solidFill>
                  <a:schemeClr val="bg2"/>
                </a:solidFill>
                <a:latin typeface="微软雅黑" panose="020B0503020204020204" charset="-122"/>
                <a:ea typeface="微软雅黑" panose="020B0503020204020204" charset="-122"/>
                <a:cs typeface="微软雅黑" panose="020B0503020204020204" charset="-122"/>
                <a:sym typeface="+mn-ea"/>
              </a:rPr>
              <a:t>支持时区与区域设置，解决跨时区营业数据同步问题。</a:t>
            </a:r>
            <a:endParaRPr lang="zh-CN" altLang="en-US" kern="0" dirty="0">
              <a:solidFill>
                <a:schemeClr val="bg2"/>
              </a:solidFill>
              <a:latin typeface="微软雅黑" panose="020B0503020204020204" charset="-122"/>
              <a:ea typeface="微软雅黑" panose="020B0503020204020204" charset="-122"/>
              <a:cs typeface="微软雅黑" panose="020B0503020204020204" charset="-122"/>
            </a:endParaRPr>
          </a:p>
          <a:p>
            <a:pPr algn="ct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rPr>
              <a:t>Supports time zone and regional Settings to solve the problem of business data synchronization across time zones.</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endParaRPr>
          </a:p>
        </p:txBody>
      </p:sp>
      <p:pic>
        <p:nvPicPr>
          <p:cNvPr id="17" name="图片 16" descr="微信图片_20260106112956_1083_111"/>
          <p:cNvPicPr>
            <a:picLocks noChangeAspect="1"/>
          </p:cNvPicPr>
          <p:nvPr/>
        </p:nvPicPr>
        <p:blipFill>
          <a:blip r:embed="rId1"/>
          <a:stretch>
            <a:fillRect/>
          </a:stretch>
        </p:blipFill>
        <p:spPr>
          <a:xfrm>
            <a:off x="580390" y="1123315"/>
            <a:ext cx="4920615" cy="4920615"/>
          </a:xfrm>
          <a:prstGeom prst="rect">
            <a:avLst/>
          </a:prstGeom>
        </p:spPr>
      </p:pic>
      <p:pic>
        <p:nvPicPr>
          <p:cNvPr id="18" name="图片 17"/>
          <p:cNvPicPr>
            <a:picLocks noChangeAspect="1"/>
          </p:cNvPicPr>
          <p:nvPr/>
        </p:nvPicPr>
        <p:blipFill>
          <a:blip r:embed="rId2"/>
          <a:stretch>
            <a:fillRect/>
          </a:stretch>
        </p:blipFill>
        <p:spPr>
          <a:xfrm>
            <a:off x="5895340" y="2090420"/>
            <a:ext cx="4973320" cy="2660650"/>
          </a:xfrm>
          <a:prstGeom prst="rect">
            <a:avLst/>
          </a:prstGeom>
        </p:spPr>
      </p:pic>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04</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a:solidFill>
                  <a:schemeClr val="bg2"/>
                </a:solidFill>
                <a:latin typeface="微软雅黑" panose="020B0503020204020204" charset="-122"/>
                <a:ea typeface="微软雅黑" panose="020B0503020204020204" charset="-122"/>
                <a:sym typeface="+mn-ea"/>
              </a:rPr>
              <a:t>海外适配</a:t>
            </a:r>
            <a:r>
              <a:rPr lang="en-US" altLang="zh-CN">
                <a:solidFill>
                  <a:schemeClr val="bg2"/>
                </a:solidFill>
                <a:latin typeface="微软雅黑" panose="020B0503020204020204" charset="-122"/>
                <a:ea typeface="微软雅黑" panose="020B0503020204020204" charset="-122"/>
                <a:sym typeface="+mn-ea"/>
              </a:rPr>
              <a:t>-</a:t>
            </a:r>
            <a:r>
              <a:rPr>
                <a:solidFill>
                  <a:schemeClr val="bg2"/>
                </a:solidFill>
                <a:latin typeface="微软雅黑" panose="020B0503020204020204" charset="-122"/>
                <a:ea typeface="微软雅黑" panose="020B0503020204020204" charset="-122"/>
                <a:sym typeface="+mn-ea"/>
              </a:rPr>
              <a:t>多币种结算</a:t>
            </a:r>
            <a:endParaRPr lang="zh-CN" altLang="en-US" dirty="0">
              <a:solidFill>
                <a:schemeClr val="bg2"/>
              </a:solidFill>
              <a:latin typeface="微软雅黑" panose="020B0503020204020204" charset="-122"/>
              <a:ea typeface="微软雅黑" panose="020B0503020204020204" charset="-122"/>
              <a:sym typeface="+mn-ea"/>
            </a:endParaRPr>
          </a:p>
        </p:txBody>
      </p:sp>
      <p:sp>
        <p:nvSpPr>
          <p:cNvPr id="8" name="副标题 2"/>
          <p:cNvSpPr txBox="1"/>
          <p:nvPr/>
        </p:nvSpPr>
        <p:spPr>
          <a:xfrm>
            <a:off x="1440180" y="581025"/>
            <a:ext cx="361569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Overseas adaptation - Multi-currency settlement</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3" name="矩形 2"/>
          <p:cNvSpPr/>
          <p:nvPr/>
        </p:nvSpPr>
        <p:spPr>
          <a:xfrm>
            <a:off x="5647055" y="5025390"/>
            <a:ext cx="6010275" cy="866140"/>
          </a:xfrm>
          <a:prstGeom prst="rect">
            <a:avLst/>
          </a:prstGeom>
          <a:solidFill>
            <a:schemeClr val="accent2"/>
          </a:solidFill>
          <a:ln w="12700" cap="flat" cmpd="sng" algn="ctr">
            <a:noFill/>
            <a:prstDash val="solid"/>
            <a:miter lim="800000"/>
          </a:ln>
          <a:effectLst/>
        </p:spPr>
        <p:txBody>
          <a:bodyPr rtlCol="0" anchor="ctr"/>
          <a:lstStyle/>
          <a:p>
            <a:pPr algn="ctr">
              <a:defRPr/>
            </a:pPr>
            <a:r>
              <a:rPr lang="zh-CN" altLang="en-US" sz="1600" kern="0" dirty="0">
                <a:solidFill>
                  <a:schemeClr val="bg2"/>
                </a:solidFill>
                <a:latin typeface="微软雅黑" panose="020B0503020204020204" charset="-122"/>
                <a:ea typeface="微软雅黑" panose="020B0503020204020204" charset="-122"/>
                <a:cs typeface="微软雅黑" panose="020B0503020204020204" charset="-122"/>
                <a:sym typeface="+mn-ea"/>
              </a:rPr>
              <a:t>登录后进入</a:t>
            </a:r>
            <a:r>
              <a:rPr lang="en-US" altLang="zh-CN" sz="1600" kern="0" dirty="0">
                <a:solidFill>
                  <a:schemeClr val="bg2"/>
                </a:solidFill>
                <a:latin typeface="微软雅黑" panose="020B0503020204020204" charset="-122"/>
                <a:ea typeface="微软雅黑" panose="020B0503020204020204" charset="-122"/>
                <a:cs typeface="微软雅黑" panose="020B0503020204020204" charset="-122"/>
                <a:sym typeface="+mn-ea"/>
              </a:rPr>
              <a:t> Settings --&gt; Account Manager --&gt; Multi-currency support </a:t>
            </a:r>
            <a:r>
              <a:rPr lang="zh-CN" altLang="en-US" sz="1600" kern="0" dirty="0">
                <a:solidFill>
                  <a:schemeClr val="bg2"/>
                </a:solidFill>
                <a:latin typeface="微软雅黑" panose="020B0503020204020204" charset="-122"/>
                <a:ea typeface="微软雅黑" panose="020B0503020204020204" charset="-122"/>
                <a:cs typeface="微软雅黑" panose="020B0503020204020204" charset="-122"/>
                <a:sym typeface="+mn-ea"/>
              </a:rPr>
              <a:t>开启多币种</a:t>
            </a:r>
            <a:endParaRPr lang="zh-CN" altLang="en-US" sz="16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defRPr/>
            </a:pP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rPr>
              <a:t>Access via the login interface, enter Settings --&gt; Account Manager --&gt; Multi-currency support to enable multiple currencies</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货币结算"/>
          <p:cNvPicPr>
            <a:picLocks noChangeAspect="1"/>
          </p:cNvPicPr>
          <p:nvPr/>
        </p:nvPicPr>
        <p:blipFill>
          <a:blip r:embed="rId1"/>
          <a:stretch>
            <a:fillRect/>
          </a:stretch>
        </p:blipFill>
        <p:spPr>
          <a:xfrm>
            <a:off x="466090" y="1279525"/>
            <a:ext cx="4879975" cy="4879975"/>
          </a:xfrm>
          <a:prstGeom prst="rect">
            <a:avLst/>
          </a:prstGeom>
        </p:spPr>
      </p:pic>
      <p:pic>
        <p:nvPicPr>
          <p:cNvPr id="10" name="图片 9"/>
          <p:cNvPicPr>
            <a:picLocks noChangeAspect="1"/>
          </p:cNvPicPr>
          <p:nvPr/>
        </p:nvPicPr>
        <p:blipFill>
          <a:blip r:embed="rId2"/>
          <a:stretch>
            <a:fillRect/>
          </a:stretch>
        </p:blipFill>
        <p:spPr>
          <a:xfrm>
            <a:off x="5724525" y="2268220"/>
            <a:ext cx="6010275" cy="2364105"/>
          </a:xfrm>
          <a:prstGeom prst="rect">
            <a:avLst/>
          </a:prstGeom>
        </p:spPr>
      </p:pic>
      <p:sp>
        <p:nvSpPr>
          <p:cNvPr id="11" name="文本框 10"/>
          <p:cNvSpPr txBox="1"/>
          <p:nvPr/>
        </p:nvSpPr>
        <p:spPr>
          <a:xfrm>
            <a:off x="5724525" y="1489075"/>
            <a:ext cx="5728335" cy="718185"/>
          </a:xfrm>
          <a:prstGeom prst="rect">
            <a:avLst/>
          </a:prstGeom>
          <a:noFill/>
        </p:spPr>
        <p:txBody>
          <a:bodyPr wrap="square" rtlCol="0" anchor="t">
            <a:spAutoFit/>
          </a:bodyPr>
          <a:p>
            <a:pPr algn="just">
              <a:lnSpc>
                <a:spcPct val="120000"/>
              </a:lnSpc>
            </a:pPr>
            <a:r>
              <a:rPr lang="zh-CN" altLang="en-US" sz="1600">
                <a:solidFill>
                  <a:schemeClr val="bg2"/>
                </a:solidFill>
                <a:latin typeface="微软雅黑" panose="020B0503020204020204" charset="-122"/>
                <a:ea typeface="微软雅黑" panose="020B0503020204020204" charset="-122"/>
                <a:sym typeface="+mn-ea"/>
              </a:rPr>
              <a:t>可设置汇率自动换算，小票可自定义显示不同货币符号和金额</a:t>
            </a:r>
            <a:r>
              <a:rPr lang="en-US" altLang="zh-CN" sz="1600">
                <a:solidFill>
                  <a:schemeClr val="bg2"/>
                </a:solidFill>
                <a:latin typeface="微软雅黑" panose="020B0503020204020204" charset="-122"/>
                <a:ea typeface="微软雅黑" panose="020B0503020204020204" charset="-122"/>
                <a:sym typeface="+mn-ea"/>
              </a:rPr>
              <a:t> </a:t>
            </a:r>
            <a:r>
              <a:rPr lang="en-US" altLang="zh-CN" sz="900">
                <a:solidFill>
                  <a:schemeClr val="bg2"/>
                </a:solidFill>
                <a:latin typeface="微软雅黑" panose="020B0503020204020204" charset="-122"/>
                <a:ea typeface="微软雅黑" panose="020B0503020204020204" charset="-122"/>
                <a:sym typeface="+mn-ea"/>
              </a:rPr>
              <a:t>Automatic exchange rate conversion can be configured; receipts can be customized to display different currency symbols and amounts</a:t>
            </a:r>
            <a:endParaRPr lang="en-US" altLang="zh-CN" sz="900">
              <a:solidFill>
                <a:schemeClr val="bg2"/>
              </a:solidFill>
              <a:latin typeface="微软雅黑" panose="020B0503020204020204" charset="-122"/>
              <a:ea typeface="微软雅黑" panose="020B0503020204020204" charset="-122"/>
              <a:sym typeface="+mn-ea"/>
            </a:endParaRPr>
          </a:p>
        </p:txBody>
      </p:sp>
      <p:sp>
        <p:nvSpPr>
          <p:cNvPr id="4" name="文本框 3"/>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7211060" y="2295525"/>
            <a:ext cx="2520315" cy="3792855"/>
          </a:xfrm>
          <a:prstGeom prst="rect">
            <a:avLst/>
          </a:prstGeom>
        </p:spPr>
      </p:pic>
      <p:sp>
        <p:nvSpPr>
          <p:cNvPr id="8" name="灯片编号占位符 7"/>
          <p:cNvSpPr>
            <a:spLocks noGrp="1"/>
          </p:cNvSpPr>
          <p:nvPr>
            <p:ph type="sldNum" sz="quarter" idx="12"/>
          </p:nvPr>
        </p:nvSpPr>
        <p:spPr>
          <a:xfrm>
            <a:off x="346015" y="270619"/>
            <a:ext cx="1005688" cy="52260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a:defRPr/>
            </a:pPr>
            <a:r>
              <a:rPr dirty="0">
                <a:solidFill>
                  <a:srgbClr val="000000"/>
                </a:solidFill>
                <a:latin typeface="微软雅黑" panose="020B0503020204020204" charset="-122"/>
                <a:ea typeface="微软雅黑" panose="020B0503020204020204" charset="-122"/>
              </a:rPr>
              <a:t>004</a:t>
            </a:r>
            <a:endParaRPr lang="zh-CN" altLang="en-US" dirty="0">
              <a:solidFill>
                <a:srgbClr val="000000"/>
              </a:solidFill>
              <a:latin typeface="微软雅黑" panose="020B0503020204020204" charset="-122"/>
              <a:ea typeface="微软雅黑" panose="020B0503020204020204" charset="-122"/>
            </a:endParaRPr>
          </a:p>
        </p:txBody>
      </p:sp>
      <p:cxnSp>
        <p:nvCxnSpPr>
          <p:cNvPr id="5" name="直线连接符 4"/>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1"/>
                </a:solidFill>
                <a:latin typeface="微软雅黑" panose="020B0503020204020204" charset="-122"/>
                <a:ea typeface="微软雅黑" panose="020B0503020204020204" charset="-122"/>
              </a:rPr>
              <a:t>海外适配</a:t>
            </a:r>
            <a:r>
              <a:rPr lang="en-US" altLang="zh-CN" dirty="0">
                <a:solidFill>
                  <a:schemeClr val="bg1"/>
                </a:solidFill>
                <a:latin typeface="微软雅黑" panose="020B0503020204020204" charset="-122"/>
                <a:ea typeface="微软雅黑" panose="020B0503020204020204" charset="-122"/>
              </a:rPr>
              <a:t>-</a:t>
            </a:r>
            <a:r>
              <a:rPr dirty="0">
                <a:solidFill>
                  <a:schemeClr val="bg1"/>
                </a:solidFill>
                <a:latin typeface="微软雅黑" panose="020B0503020204020204" charset="-122"/>
                <a:ea typeface="微软雅黑" panose="020B0503020204020204" charset="-122"/>
              </a:rPr>
              <a:t>税务合规性</a:t>
            </a:r>
            <a:endParaRPr dirty="0">
              <a:solidFill>
                <a:schemeClr val="bg1"/>
              </a:solidFill>
              <a:latin typeface="微软雅黑" panose="020B0503020204020204" charset="-122"/>
              <a:ea typeface="微软雅黑" panose="020B0503020204020204" charset="-122"/>
            </a:endParaRPr>
          </a:p>
        </p:txBody>
      </p:sp>
      <p:sp>
        <p:nvSpPr>
          <p:cNvPr id="10" name="副标题 2"/>
          <p:cNvSpPr txBox="1"/>
          <p:nvPr/>
        </p:nvSpPr>
        <p:spPr>
          <a:xfrm>
            <a:off x="1440180" y="581025"/>
            <a:ext cx="4295775"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1"/>
                </a:solidFill>
                <a:latin typeface="微软雅黑" panose="020B0503020204020204" charset="-122"/>
                <a:ea typeface="微软雅黑" panose="020B0503020204020204" charset="-122"/>
                <a:sym typeface="+mn-ea"/>
              </a:rPr>
              <a:t>Overseas adaptation - Tax Compliance</a:t>
            </a:r>
            <a:endParaRPr lang="en-US" altLang="zh-CN" dirty="0">
              <a:solidFill>
                <a:schemeClr val="bg1"/>
              </a:solidFill>
              <a:latin typeface="微软雅黑" panose="020B0503020204020204" charset="-122"/>
              <a:ea typeface="微软雅黑" panose="020B0503020204020204" charset="-122"/>
              <a:sym typeface="+mn-ea"/>
            </a:endParaRPr>
          </a:p>
        </p:txBody>
      </p:sp>
      <p:sp>
        <p:nvSpPr>
          <p:cNvPr id="14" name="矩形 13"/>
          <p:cNvSpPr/>
          <p:nvPr/>
        </p:nvSpPr>
        <p:spPr>
          <a:xfrm>
            <a:off x="870585" y="1032510"/>
            <a:ext cx="10260965" cy="865505"/>
          </a:xfrm>
          <a:prstGeom prst="rect">
            <a:avLst/>
          </a:prstGeom>
          <a:solidFill>
            <a:schemeClr val="accent2"/>
          </a:solidFill>
          <a:ln w="12700" cap="flat" cmpd="sng" algn="ctr">
            <a:noFill/>
            <a:prstDash val="solid"/>
            <a:miter lim="800000"/>
          </a:ln>
          <a:effectLst/>
        </p:spPr>
        <p:txBody>
          <a:bodyPr rtlCol="0" anchor="ctr"/>
          <a:lstStyle/>
          <a:p>
            <a:pPr algn="l"/>
            <a:r>
              <a:rPr lang="zh-CN" altLang="en-US" sz="1600">
                <a:solidFill>
                  <a:schemeClr val="bg2"/>
                </a:solidFill>
                <a:latin typeface="微软雅黑" panose="020B0503020204020204" charset="-122"/>
                <a:ea typeface="微软雅黑" panose="020B0503020204020204" charset="-122"/>
                <a:cs typeface="微软雅黑" panose="020B0503020204020204" charset="-122"/>
                <a:sym typeface="+mn-ea"/>
              </a:rPr>
              <a:t>专为海外税制设计独立税费计算模块，支持灵活设置</a:t>
            </a:r>
            <a:r>
              <a:rPr lang="en-US" altLang="zh-CN" sz="1600">
                <a:solidFill>
                  <a:schemeClr val="bg2"/>
                </a:solidFill>
                <a:latin typeface="微软雅黑" panose="020B0503020204020204" charset="-122"/>
                <a:ea typeface="微软雅黑" panose="020B0503020204020204" charset="-122"/>
                <a:cs typeface="微软雅黑" panose="020B0503020204020204" charset="-122"/>
                <a:sym typeface="+mn-ea"/>
              </a:rPr>
              <a:t>SST</a:t>
            </a:r>
            <a:r>
              <a:rPr lang="zh-CN" altLang="en-US" sz="1600">
                <a:solidFill>
                  <a:schemeClr val="bg2"/>
                </a:solidFill>
                <a:latin typeface="微软雅黑" panose="020B0503020204020204" charset="-122"/>
                <a:ea typeface="微软雅黑" panose="020B0503020204020204" charset="-122"/>
                <a:cs typeface="微软雅黑" panose="020B0503020204020204" charset="-122"/>
                <a:sym typeface="+mn-ea"/>
              </a:rPr>
              <a:t>等税种，符合海外市场的小费文化，支持小费功能设置。</a:t>
            </a:r>
            <a:endParaRPr lang="zh-CN" altLang="en-US" sz="1600">
              <a:solidFill>
                <a:schemeClr val="bg2"/>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rPr>
              <a:t>An independent tax and fee calculation module is specially designed for overseas tax systems, supporting flexible Settings of SST and other tax types. It conforms to the tip culture of overseas markets and supports the setting of tip functions.</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endParaRPr>
          </a:p>
          <a:p>
            <a:pPr algn="ct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2"/>
          <a:stretch>
            <a:fillRect/>
          </a:stretch>
        </p:blipFill>
        <p:spPr>
          <a:xfrm>
            <a:off x="870585" y="2295525"/>
            <a:ext cx="6038850" cy="3738880"/>
          </a:xfrm>
          <a:prstGeom prst="rect">
            <a:avLst/>
          </a:prstGeom>
        </p:spPr>
      </p:pic>
      <p:pic>
        <p:nvPicPr>
          <p:cNvPr id="6" name="图片 5"/>
          <p:cNvPicPr>
            <a:picLocks noChangeAspect="1"/>
          </p:cNvPicPr>
          <p:nvPr/>
        </p:nvPicPr>
        <p:blipFill>
          <a:blip r:embed="rId3"/>
          <a:stretch>
            <a:fillRect/>
          </a:stretch>
        </p:blipFill>
        <p:spPr>
          <a:xfrm>
            <a:off x="9324975" y="3848735"/>
            <a:ext cx="2340610" cy="2236470"/>
          </a:xfrm>
          <a:prstGeom prst="roundRect">
            <a:avLst/>
          </a:prstGeom>
        </p:spPr>
      </p:pic>
      <p:sp>
        <p:nvSpPr>
          <p:cNvPr id="4" name="文本框 3"/>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04</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a:solidFill>
                  <a:schemeClr val="bg2"/>
                </a:solidFill>
                <a:latin typeface="微软雅黑" panose="020B0503020204020204" charset="-122"/>
                <a:ea typeface="微软雅黑" panose="020B0503020204020204" charset="-122"/>
                <a:sym typeface="+mn-ea"/>
              </a:rPr>
              <a:t>海外适配</a:t>
            </a:r>
            <a:r>
              <a:rPr lang="en-US" altLang="zh-CN">
                <a:solidFill>
                  <a:schemeClr val="bg2"/>
                </a:solidFill>
                <a:latin typeface="微软雅黑" panose="020B0503020204020204" charset="-122"/>
                <a:ea typeface="微软雅黑" panose="020B0503020204020204" charset="-122"/>
                <a:sym typeface="+mn-ea"/>
              </a:rPr>
              <a:t>-</a:t>
            </a:r>
            <a:r>
              <a:rPr>
                <a:solidFill>
                  <a:schemeClr val="bg2"/>
                </a:solidFill>
                <a:latin typeface="微软雅黑" panose="020B0503020204020204" charset="-122"/>
                <a:ea typeface="微软雅黑" panose="020B0503020204020204" charset="-122"/>
                <a:sym typeface="+mn-ea"/>
              </a:rPr>
              <a:t>扫码付</a:t>
            </a:r>
            <a:endParaRPr lang="zh-CN" altLang="en-US" dirty="0">
              <a:solidFill>
                <a:schemeClr val="bg2"/>
              </a:solidFill>
              <a:latin typeface="微软雅黑" panose="020B0503020204020204" charset="-122"/>
              <a:ea typeface="微软雅黑" panose="020B0503020204020204" charset="-122"/>
              <a:sym typeface="+mn-ea"/>
            </a:endParaRPr>
          </a:p>
        </p:txBody>
      </p:sp>
      <p:sp>
        <p:nvSpPr>
          <p:cNvPr id="8" name="副标题 2"/>
          <p:cNvSpPr txBox="1"/>
          <p:nvPr/>
        </p:nvSpPr>
        <p:spPr>
          <a:xfrm>
            <a:off x="1440180" y="581025"/>
            <a:ext cx="361569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Overseas adaptation -  Scan to Pay</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11" name="文本框 10"/>
          <p:cNvSpPr txBox="1"/>
          <p:nvPr/>
        </p:nvSpPr>
        <p:spPr>
          <a:xfrm>
            <a:off x="746760" y="1236980"/>
            <a:ext cx="10706100" cy="1013460"/>
          </a:xfrm>
          <a:prstGeom prst="rect">
            <a:avLst/>
          </a:prstGeom>
          <a:noFill/>
        </p:spPr>
        <p:txBody>
          <a:bodyPr wrap="square" rtlCol="0" anchor="t">
            <a:spAutoFit/>
          </a:bodyPr>
          <a:p>
            <a:pPr algn="just">
              <a:lnSpc>
                <a:spcPct val="120000"/>
              </a:lnSpc>
            </a:pPr>
            <a:r>
              <a:rPr lang="zh-CN" altLang="en-US" sz="1600">
                <a:solidFill>
                  <a:schemeClr val="bg2"/>
                </a:solidFill>
                <a:latin typeface="微软雅黑" panose="020B0503020204020204" charset="-122"/>
                <a:ea typeface="微软雅黑" panose="020B0503020204020204" charset="-122"/>
                <a:sym typeface="+mn-ea"/>
              </a:rPr>
              <a:t>爱宝美食云海外版目前支持</a:t>
            </a:r>
            <a:r>
              <a:rPr lang="en-US" altLang="zh-CN" sz="1600">
                <a:solidFill>
                  <a:schemeClr val="bg2"/>
                </a:solidFill>
                <a:latin typeface="微软雅黑" panose="020B0503020204020204" charset="-122"/>
                <a:ea typeface="微软雅黑" panose="020B0503020204020204" charset="-122"/>
                <a:sym typeface="+mn-ea"/>
              </a:rPr>
              <a:t>IPAY88</a:t>
            </a:r>
            <a:r>
              <a:rPr lang="zh-CN" altLang="en-US" sz="1600">
                <a:solidFill>
                  <a:schemeClr val="bg2"/>
                </a:solidFill>
                <a:latin typeface="微软雅黑" panose="020B0503020204020204" charset="-122"/>
                <a:ea typeface="微软雅黑" panose="020B0503020204020204" charset="-122"/>
                <a:sym typeface="+mn-ea"/>
              </a:rPr>
              <a:t>、收钱吧两种扫码付渠道，</a:t>
            </a:r>
            <a:r>
              <a:rPr lang="zh-CN" altLang="en-US" sz="1600" b="1">
                <a:solidFill>
                  <a:schemeClr val="bg2"/>
                </a:solidFill>
                <a:latin typeface="微软雅黑" panose="020B0503020204020204" charset="-122"/>
                <a:ea typeface="微软雅黑" panose="020B0503020204020204" charset="-122"/>
                <a:sym typeface="+mn-ea"/>
              </a:rPr>
              <a:t>马来西亚、新加坡</a:t>
            </a:r>
            <a:r>
              <a:rPr lang="zh-CN" altLang="en-US" sz="1600">
                <a:solidFill>
                  <a:schemeClr val="bg2"/>
                </a:solidFill>
                <a:latin typeface="微软雅黑" panose="020B0503020204020204" charset="-122"/>
                <a:ea typeface="微软雅黑" panose="020B0503020204020204" charset="-122"/>
                <a:sym typeface="+mn-ea"/>
              </a:rPr>
              <a:t>已上线。扫码付便捷快速，大大降低了现金交易的需求。</a:t>
            </a:r>
            <a:r>
              <a:rPr lang="en-US" altLang="zh-CN" sz="900">
                <a:solidFill>
                  <a:schemeClr val="bg2"/>
                </a:solidFill>
                <a:latin typeface="微软雅黑" panose="020B0503020204020204" charset="-122"/>
                <a:ea typeface="微软雅黑" panose="020B0503020204020204" charset="-122"/>
                <a:sym typeface="+mn-ea"/>
              </a:rPr>
              <a:t> </a:t>
            </a:r>
            <a:endParaRPr lang="en-US" altLang="zh-CN" sz="900">
              <a:solidFill>
                <a:schemeClr val="bg2"/>
              </a:solidFill>
              <a:latin typeface="微软雅黑" panose="020B0503020204020204" charset="-122"/>
              <a:ea typeface="微软雅黑" panose="020B0503020204020204" charset="-122"/>
              <a:sym typeface="+mn-ea"/>
            </a:endParaRPr>
          </a:p>
          <a:p>
            <a:pPr algn="just">
              <a:lnSpc>
                <a:spcPct val="120000"/>
              </a:lnSpc>
            </a:pPr>
            <a:r>
              <a:rPr lang="en-US" altLang="zh-CN" sz="900">
                <a:solidFill>
                  <a:schemeClr val="bg2"/>
                </a:solidFill>
                <a:latin typeface="微软雅黑" panose="020B0503020204020204" charset="-122"/>
                <a:ea typeface="微软雅黑" panose="020B0503020204020204" charset="-122"/>
                <a:sym typeface="+mn-ea"/>
              </a:rPr>
              <a:t>Aibao Food Cloud Overseas Version currently supports two scan-to-pay channels: IPAY88 and Shouqianba, and has launched in Malaysia and Singapore. Scan-to-pay is convenient and fast, greatly reducing the need for cash transactions.</a:t>
            </a:r>
            <a:endParaRPr lang="en-US" altLang="zh-CN" sz="900">
              <a:solidFill>
                <a:schemeClr val="bg2"/>
              </a:solidFill>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1170305" y="2943225"/>
            <a:ext cx="4589780" cy="2581910"/>
          </a:xfrm>
          <a:prstGeom prst="rect">
            <a:avLst/>
          </a:prstGeom>
        </p:spPr>
      </p:pic>
      <p:pic>
        <p:nvPicPr>
          <p:cNvPr id="5" name="图片 4"/>
          <p:cNvPicPr>
            <a:picLocks noChangeAspect="1"/>
          </p:cNvPicPr>
          <p:nvPr/>
        </p:nvPicPr>
        <p:blipFill>
          <a:blip r:embed="rId2"/>
          <a:stretch>
            <a:fillRect/>
          </a:stretch>
        </p:blipFill>
        <p:spPr>
          <a:xfrm>
            <a:off x="6373495" y="2943225"/>
            <a:ext cx="4634865" cy="2606675"/>
          </a:xfrm>
          <a:prstGeom prst="rect">
            <a:avLst/>
          </a:prstGeom>
        </p:spPr>
      </p:pic>
      <p:sp>
        <p:nvSpPr>
          <p:cNvPr id="12" name="文本框 11"/>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05</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sym typeface="+mn-ea"/>
              </a:rPr>
              <a:t>兼容各种硬件设备</a:t>
            </a:r>
            <a:endParaRPr lang="zh-CN" altLang="en-US" dirty="0">
              <a:solidFill>
                <a:schemeClr val="bg2"/>
              </a:solidFill>
              <a:latin typeface="微软雅黑" panose="020B0503020204020204" charset="-122"/>
              <a:ea typeface="微软雅黑" panose="020B0503020204020204" charset="-122"/>
              <a:sym typeface="+mn-ea"/>
            </a:endParaRPr>
          </a:p>
        </p:txBody>
      </p:sp>
      <p:sp>
        <p:nvSpPr>
          <p:cNvPr id="8" name="副标题 2"/>
          <p:cNvSpPr txBox="1"/>
          <p:nvPr/>
        </p:nvSpPr>
        <p:spPr>
          <a:xfrm>
            <a:off x="1440180" y="581025"/>
            <a:ext cx="361569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 Compatible with various hardware devices</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4" name="文本框 3"/>
          <p:cNvSpPr txBox="1"/>
          <p:nvPr/>
        </p:nvSpPr>
        <p:spPr>
          <a:xfrm>
            <a:off x="1232535" y="1123315"/>
            <a:ext cx="9808210" cy="798830"/>
          </a:xfrm>
          <a:prstGeom prst="rect">
            <a:avLst/>
          </a:prstGeom>
          <a:noFill/>
        </p:spPr>
        <p:txBody>
          <a:bodyPr wrap="square" rtlCol="0" anchor="t">
            <a:spAutoFit/>
          </a:bodyPr>
          <a:p>
            <a:r>
              <a:rPr lang="zh-CN" altLang="en-US">
                <a:solidFill>
                  <a:schemeClr val="bg1">
                    <a:lumMod val="10000"/>
                    <a:lumOff val="90000"/>
                  </a:schemeClr>
                </a:solidFill>
                <a:latin typeface="微软雅黑" panose="020B0503020204020204" charset="-122"/>
                <a:ea typeface="微软雅黑" panose="020B0503020204020204" charset="-122"/>
                <a:sym typeface="+mn-ea"/>
              </a:rPr>
              <a:t>爱宝美食云海外版支持针式打印机、热敏打印机、各类计价秤、消费机、平板等硬件，兼容性好</a:t>
            </a:r>
            <a:endParaRPr lang="zh-CN" altLang="en-US">
              <a:solidFill>
                <a:schemeClr val="bg1">
                  <a:lumMod val="10000"/>
                  <a:lumOff val="90000"/>
                </a:schemeClr>
              </a:solidFill>
              <a:latin typeface="微软雅黑" panose="020B0503020204020204" charset="-122"/>
              <a:ea typeface="微软雅黑" panose="020B0503020204020204" charset="-122"/>
              <a:sym typeface="+mn-ea"/>
            </a:endParaRPr>
          </a:p>
          <a:p>
            <a:pPr algn="ctr"/>
            <a:r>
              <a:rPr lang="en-US" altLang="zh-CN">
                <a:solidFill>
                  <a:schemeClr val="bg1">
                    <a:lumMod val="10000"/>
                    <a:lumOff val="90000"/>
                  </a:schemeClr>
                </a:solidFill>
                <a:latin typeface="微软雅黑" panose="020B0503020204020204" charset="-122"/>
                <a:ea typeface="微软雅黑" panose="020B0503020204020204" charset="-122"/>
                <a:sym typeface="+mn-ea"/>
              </a:rPr>
              <a:t> </a:t>
            </a:r>
            <a:r>
              <a:rPr lang="en-US" altLang="zh-CN" sz="1000">
                <a:solidFill>
                  <a:schemeClr val="bg1">
                    <a:lumMod val="10000"/>
                    <a:lumOff val="90000"/>
                  </a:schemeClr>
                </a:solidFill>
                <a:latin typeface="微软雅黑" panose="020B0503020204020204" charset="-122"/>
                <a:ea typeface="微软雅黑" panose="020B0503020204020204" charset="-122"/>
                <a:sym typeface="+mn-ea"/>
              </a:rPr>
              <a:t>Aibao Food Cloud Overseas Version is compatible with a wide range of hardware devices including dot matrix printers, thermal printers, various pricing scales, POS terminals, and tablets, delivering excellent compatibility.</a:t>
            </a:r>
            <a:endParaRPr lang="en-US" altLang="zh-CN" sz="1000">
              <a:solidFill>
                <a:schemeClr val="bg1">
                  <a:lumMod val="10000"/>
                  <a:lumOff val="90000"/>
                </a:schemeClr>
              </a:solidFill>
              <a:latin typeface="微软雅黑" panose="020B0503020204020204" charset="-122"/>
              <a:ea typeface="微软雅黑" panose="020B0503020204020204" charset="-122"/>
              <a:sym typeface="+mn-ea"/>
            </a:endParaRPr>
          </a:p>
        </p:txBody>
      </p:sp>
      <p:pic>
        <p:nvPicPr>
          <p:cNvPr id="12" name="图片 11" descr="微信图片_20230712163541"/>
          <p:cNvPicPr>
            <a:picLocks noChangeAspect="1"/>
          </p:cNvPicPr>
          <p:nvPr>
            <p:custDataLst>
              <p:tags r:id="rId1"/>
            </p:custDataLst>
          </p:nvPr>
        </p:nvPicPr>
        <p:blipFill>
          <a:blip r:embed="rId2"/>
          <a:stretch>
            <a:fillRect/>
          </a:stretch>
        </p:blipFill>
        <p:spPr>
          <a:xfrm>
            <a:off x="5975350" y="3450590"/>
            <a:ext cx="3057525" cy="2291080"/>
          </a:xfrm>
          <a:prstGeom prst="rect">
            <a:avLst/>
          </a:prstGeom>
        </p:spPr>
      </p:pic>
      <p:pic>
        <p:nvPicPr>
          <p:cNvPr id="38" name="图片 37" descr="288"/>
          <p:cNvPicPr>
            <a:picLocks noChangeAspect="1"/>
          </p:cNvPicPr>
          <p:nvPr/>
        </p:nvPicPr>
        <p:blipFill>
          <a:blip r:embed="rId3"/>
          <a:stretch>
            <a:fillRect/>
          </a:stretch>
        </p:blipFill>
        <p:spPr>
          <a:xfrm>
            <a:off x="9246235" y="2968625"/>
            <a:ext cx="2583180" cy="2583180"/>
          </a:xfrm>
          <a:prstGeom prst="rect">
            <a:avLst/>
          </a:prstGeom>
        </p:spPr>
      </p:pic>
      <p:pic>
        <p:nvPicPr>
          <p:cNvPr id="40" name="图片 39" descr="微信图片_20260113153626_1135_111"/>
          <p:cNvPicPr>
            <a:picLocks noChangeAspect="1"/>
          </p:cNvPicPr>
          <p:nvPr/>
        </p:nvPicPr>
        <p:blipFill>
          <a:blip r:embed="rId4"/>
          <a:stretch>
            <a:fillRect/>
          </a:stretch>
        </p:blipFill>
        <p:spPr>
          <a:xfrm>
            <a:off x="155575" y="2623185"/>
            <a:ext cx="3118485" cy="3118485"/>
          </a:xfrm>
          <a:prstGeom prst="rect">
            <a:avLst/>
          </a:prstGeom>
        </p:spPr>
      </p:pic>
      <p:pic>
        <p:nvPicPr>
          <p:cNvPr id="65" name="图片 64" descr="微信图片_20230614135255"/>
          <p:cNvPicPr>
            <a:picLocks noChangeAspect="1"/>
          </p:cNvPicPr>
          <p:nvPr/>
        </p:nvPicPr>
        <p:blipFill>
          <a:blip r:embed="rId5"/>
          <a:stretch>
            <a:fillRect/>
          </a:stretch>
        </p:blipFill>
        <p:spPr>
          <a:xfrm>
            <a:off x="3487420" y="3062605"/>
            <a:ext cx="2274570" cy="2395220"/>
          </a:xfrm>
          <a:prstGeom prst="rect">
            <a:avLst/>
          </a:prstGeom>
        </p:spPr>
      </p:pic>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ctrTitle"/>
          </p:nvPr>
        </p:nvSpPr>
        <p:spPr>
          <a:xfrm>
            <a:off x="1440488" y="307120"/>
            <a:ext cx="6510815" cy="248285"/>
          </a:xfrm>
        </p:spPr>
        <p:txBody>
          <a:bodyPr/>
          <a:lstStyle/>
          <a:p>
            <a:r>
              <a:rPr dirty="0">
                <a:latin typeface="微软雅黑" panose="020B0503020204020204" charset="-122"/>
                <a:ea typeface="微软雅黑" panose="020B0503020204020204" charset="-122"/>
              </a:rPr>
              <a:t>应用场景</a:t>
            </a:r>
            <a:endParaRPr dirty="0">
              <a:latin typeface="微软雅黑" panose="020B0503020204020204" charset="-122"/>
              <a:ea typeface="微软雅黑" panose="020B0503020204020204" charset="-122"/>
            </a:endParaRPr>
          </a:p>
        </p:txBody>
      </p:sp>
      <p:sp>
        <p:nvSpPr>
          <p:cNvPr id="5" name="副标题 4"/>
          <p:cNvSpPr>
            <a:spLocks noGrp="1"/>
          </p:cNvSpPr>
          <p:nvPr>
            <p:ph type="subTitle" idx="1"/>
          </p:nvPr>
        </p:nvSpPr>
        <p:spPr>
          <a:xfrm>
            <a:off x="1440488" y="581209"/>
            <a:ext cx="2786955" cy="138430"/>
          </a:xfrm>
        </p:spPr>
        <p:txBody>
          <a:bodyPr/>
          <a:lstStyle/>
          <a:p>
            <a:r>
              <a:rPr lang="en-US" altLang="zh-CN">
                <a:latin typeface="微软雅黑" panose="020B0503020204020204" charset="-122"/>
                <a:ea typeface="微软雅黑" panose="020B0503020204020204" charset="-122"/>
              </a:rPr>
              <a:t>Application scenarios</a:t>
            </a:r>
            <a:endParaRPr lang="en-US" altLang="zh-CN">
              <a:latin typeface="微软雅黑" panose="020B0503020204020204" charset="-122"/>
              <a:ea typeface="微软雅黑" panose="020B0503020204020204" charset="-122"/>
            </a:endParaRPr>
          </a:p>
        </p:txBody>
      </p:sp>
      <p:sp>
        <p:nvSpPr>
          <p:cNvPr id="25" name="灯片编号占位符 24"/>
          <p:cNvSpPr>
            <a:spLocks noGrp="1"/>
          </p:cNvSpPr>
          <p:nvPr>
            <p:ph type="sldNum" sz="quarter" idx="12"/>
          </p:nvPr>
        </p:nvSpPr>
        <p:spPr>
          <a:xfrm>
            <a:off x="346015" y="270619"/>
            <a:ext cx="1005688" cy="52260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r>
              <a:rPr lang="en-US" altLang="zh-CN" dirty="0">
                <a:solidFill>
                  <a:schemeClr val="bg1"/>
                </a:solidFill>
                <a:latin typeface="微软雅黑" panose="020B0503020204020204" charset="-122"/>
                <a:ea typeface="微软雅黑" panose="020B0503020204020204" charset="-122"/>
              </a:rPr>
              <a:t>006</a:t>
            </a:r>
            <a:endParaRPr lang="en-US" altLang="zh-CN" dirty="0">
              <a:solidFill>
                <a:schemeClr val="bg1"/>
              </a:solidFill>
              <a:latin typeface="微软雅黑" panose="020B0503020204020204" charset="-122"/>
              <a:ea typeface="微软雅黑" panose="020B0503020204020204" charset="-122"/>
            </a:endParaRPr>
          </a:p>
        </p:txBody>
      </p:sp>
      <p:sp>
        <p:nvSpPr>
          <p:cNvPr id="678" name="矩形: 圆角 677"/>
          <p:cNvSpPr/>
          <p:nvPr>
            <p:custDataLst>
              <p:tags r:id="rId1"/>
            </p:custDataLst>
          </p:nvPr>
        </p:nvSpPr>
        <p:spPr>
          <a:xfrm>
            <a:off x="725170" y="3091502"/>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chemeClr val="bg2"/>
                </a:solidFill>
                <a:latin typeface="微软雅黑" panose="020B0503020204020204" charset="-122"/>
                <a:ea typeface="微软雅黑" panose="020B0503020204020204" charset="-122"/>
                <a:sym typeface="+mn-ea"/>
              </a:rPr>
              <a:t>快餐小店</a:t>
            </a:r>
            <a:endParaRPr lang="zh-CN" altLang="en-US" sz="1400">
              <a:solidFill>
                <a:schemeClr val="bg2"/>
              </a:solidFill>
              <a:latin typeface="微软雅黑" panose="020B0503020204020204" charset="-122"/>
              <a:ea typeface="微软雅黑" panose="020B0503020204020204" charset="-122"/>
              <a:sym typeface="+mn-ea"/>
            </a:endParaRPr>
          </a:p>
          <a:p>
            <a:pPr algn="ctr"/>
            <a:r>
              <a:rPr lang="en-US" altLang="zh-CN" sz="900" dirty="0">
                <a:solidFill>
                  <a:schemeClr val="bg2"/>
                </a:solidFill>
                <a:effectLst/>
                <a:latin typeface="微软雅黑" panose="020B0503020204020204" charset="-122"/>
                <a:ea typeface="微软雅黑" panose="020B0503020204020204" charset="-122"/>
                <a:cs typeface="OPPOSans R" pitchFamily="18" charset="-122"/>
                <a:sym typeface="+mn-ea"/>
              </a:rPr>
              <a:t>Fast food store</a:t>
            </a:r>
            <a:endParaRPr lang="en-US" altLang="zh-CN" sz="900" dirty="0">
              <a:solidFill>
                <a:schemeClr val="bg2"/>
              </a:solidFill>
              <a:effectLst/>
              <a:latin typeface="微软雅黑" panose="020B0503020204020204" charset="-122"/>
              <a:ea typeface="微软雅黑" panose="020B0503020204020204" charset="-122"/>
              <a:cs typeface="OPPOSans R" pitchFamily="18" charset="-122"/>
              <a:sym typeface="+mn-ea"/>
            </a:endParaRPr>
          </a:p>
        </p:txBody>
      </p:sp>
      <p:sp>
        <p:nvSpPr>
          <p:cNvPr id="98" name="矩形: 圆角 677"/>
          <p:cNvSpPr/>
          <p:nvPr>
            <p:custDataLst>
              <p:tags r:id="rId2"/>
            </p:custDataLst>
          </p:nvPr>
        </p:nvSpPr>
        <p:spPr>
          <a:xfrm>
            <a:off x="3670935" y="3091502"/>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rgbClr val="FFFFFF"/>
                </a:solidFill>
                <a:effectLst/>
                <a:latin typeface="微软雅黑" panose="020B0503020204020204" charset="-122"/>
                <a:ea typeface="微软雅黑" panose="020B0503020204020204" charset="-122"/>
                <a:cs typeface="OPPOSans R" pitchFamily="18" charset="-122"/>
              </a:rPr>
              <a:t>奶茶小吃店</a:t>
            </a:r>
            <a:endParaRPr lang="zh-CN" altLang="en-US" sz="1400">
              <a:solidFill>
                <a:srgbClr val="FFFFFF"/>
              </a:solidFill>
              <a:effectLst/>
              <a:latin typeface="微软雅黑" panose="020B0503020204020204" charset="-122"/>
              <a:ea typeface="微软雅黑" panose="020B0503020204020204" charset="-122"/>
              <a:cs typeface="OPPOSans R" pitchFamily="18" charset="-122"/>
            </a:endParaRPr>
          </a:p>
          <a:p>
            <a:pPr algn="ctr"/>
            <a:r>
              <a:rPr lang="en-US" altLang="zh-CN" sz="900">
                <a:solidFill>
                  <a:srgbClr val="FFFFFF"/>
                </a:solidFill>
                <a:effectLst/>
                <a:latin typeface="微软雅黑" panose="020B0503020204020204" charset="-122"/>
                <a:ea typeface="微软雅黑" panose="020B0503020204020204" charset="-122"/>
                <a:cs typeface="OPPOSans R" pitchFamily="18" charset="-122"/>
              </a:rPr>
              <a:t>Milk tea and snack shop</a:t>
            </a:r>
            <a:endParaRPr lang="en-US" altLang="zh-CN" sz="900">
              <a:solidFill>
                <a:srgbClr val="FFFFFF"/>
              </a:solidFill>
              <a:effectLst/>
              <a:latin typeface="微软雅黑" panose="020B0503020204020204" charset="-122"/>
              <a:ea typeface="微软雅黑" panose="020B0503020204020204" charset="-122"/>
              <a:cs typeface="OPPOSans R" pitchFamily="18" charset="-122"/>
            </a:endParaRPr>
          </a:p>
        </p:txBody>
      </p:sp>
      <p:sp>
        <p:nvSpPr>
          <p:cNvPr id="99" name="矩形: 圆角 677"/>
          <p:cNvSpPr/>
          <p:nvPr>
            <p:custDataLst>
              <p:tags r:id="rId3"/>
            </p:custDataLst>
          </p:nvPr>
        </p:nvSpPr>
        <p:spPr>
          <a:xfrm>
            <a:off x="725170" y="5808667"/>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chemeClr val="bg2"/>
                </a:solidFill>
                <a:latin typeface="微软雅黑" panose="020B0503020204020204" charset="-122"/>
                <a:ea typeface="微软雅黑" panose="020B0503020204020204" charset="-122"/>
                <a:sym typeface="+mn-ea"/>
              </a:rPr>
              <a:t>美食广场</a:t>
            </a:r>
            <a:endParaRPr lang="zh-CN" altLang="en-US" sz="1400">
              <a:solidFill>
                <a:schemeClr val="bg2"/>
              </a:solidFill>
              <a:latin typeface="微软雅黑" panose="020B0503020204020204" charset="-122"/>
              <a:ea typeface="微软雅黑" panose="020B0503020204020204" charset="-122"/>
              <a:sym typeface="+mn-ea"/>
            </a:endParaRPr>
          </a:p>
          <a:p>
            <a:pPr algn="ctr"/>
            <a:r>
              <a:rPr lang="en-US" altLang="zh-CN" sz="900">
                <a:solidFill>
                  <a:schemeClr val="bg2"/>
                </a:solidFill>
                <a:effectLst/>
                <a:latin typeface="微软雅黑" panose="020B0503020204020204" charset="-122"/>
                <a:ea typeface="微软雅黑" panose="020B0503020204020204" charset="-122"/>
                <a:cs typeface="OPPOSans R" pitchFamily="18" charset="-122"/>
                <a:sym typeface="+mn-ea"/>
              </a:rPr>
              <a:t>Food Court</a:t>
            </a:r>
            <a:endParaRPr lang="en-US" altLang="zh-CN" sz="900">
              <a:solidFill>
                <a:schemeClr val="bg2"/>
              </a:solidFill>
              <a:effectLst/>
              <a:latin typeface="微软雅黑" panose="020B0503020204020204" charset="-122"/>
              <a:ea typeface="微软雅黑" panose="020B0503020204020204" charset="-122"/>
              <a:cs typeface="OPPOSans R" pitchFamily="18" charset="-122"/>
              <a:sym typeface="+mn-ea"/>
            </a:endParaRPr>
          </a:p>
        </p:txBody>
      </p:sp>
      <p:cxnSp>
        <p:nvCxnSpPr>
          <p:cNvPr id="2" name="直线连接符 1"/>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直线连接符 2"/>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custDataLst>
              <p:tags r:id="rId4"/>
            </p:custDataLst>
          </p:nvPr>
        </p:nvPicPr>
        <p:blipFill>
          <a:blip r:embed="rId5"/>
          <a:stretch>
            <a:fillRect/>
          </a:stretch>
        </p:blipFill>
        <p:spPr>
          <a:xfrm>
            <a:off x="342900" y="1231265"/>
            <a:ext cx="2723515" cy="179451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3312160" y="1231265"/>
            <a:ext cx="2581275" cy="1791335"/>
          </a:xfrm>
          <a:prstGeom prst="rect">
            <a:avLst/>
          </a:prstGeom>
        </p:spPr>
      </p:pic>
      <p:pic>
        <p:nvPicPr>
          <p:cNvPr id="16" name="图片 15"/>
          <p:cNvPicPr>
            <a:picLocks noChangeAspect="1"/>
          </p:cNvPicPr>
          <p:nvPr>
            <p:custDataLst>
              <p:tags r:id="rId8"/>
            </p:custDataLst>
          </p:nvPr>
        </p:nvPicPr>
        <p:blipFill>
          <a:blip r:embed="rId9"/>
          <a:stretch>
            <a:fillRect/>
          </a:stretch>
        </p:blipFill>
        <p:spPr>
          <a:xfrm>
            <a:off x="6139180" y="1231265"/>
            <a:ext cx="2705735" cy="1798320"/>
          </a:xfrm>
          <a:prstGeom prst="rect">
            <a:avLst/>
          </a:prstGeom>
        </p:spPr>
      </p:pic>
      <p:sp>
        <p:nvSpPr>
          <p:cNvPr id="17" name="矩形: 圆角 677"/>
          <p:cNvSpPr/>
          <p:nvPr>
            <p:custDataLst>
              <p:tags r:id="rId10"/>
            </p:custDataLst>
          </p:nvPr>
        </p:nvSpPr>
        <p:spPr>
          <a:xfrm>
            <a:off x="6580505" y="3091502"/>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rgbClr val="FFFFFF"/>
                </a:solidFill>
                <a:effectLst/>
                <a:latin typeface="微软雅黑" panose="020B0503020204020204" charset="-122"/>
                <a:ea typeface="微软雅黑" panose="020B0503020204020204" charset="-122"/>
                <a:cs typeface="OPPOSans R" pitchFamily="18" charset="-122"/>
              </a:rPr>
              <a:t>面包烘焙店</a:t>
            </a:r>
            <a:endParaRPr lang="zh-CN" altLang="en-US" sz="1400">
              <a:solidFill>
                <a:srgbClr val="FFFFFF"/>
              </a:solidFill>
              <a:effectLst/>
              <a:latin typeface="微软雅黑" panose="020B0503020204020204" charset="-122"/>
              <a:ea typeface="微软雅黑" panose="020B0503020204020204" charset="-122"/>
              <a:cs typeface="OPPOSans R" pitchFamily="18" charset="-122"/>
            </a:endParaRPr>
          </a:p>
          <a:p>
            <a:pPr algn="ctr"/>
            <a:r>
              <a:rPr lang="en-US" altLang="zh-CN" sz="900">
                <a:solidFill>
                  <a:srgbClr val="FFFFFF"/>
                </a:solidFill>
                <a:effectLst/>
                <a:latin typeface="微软雅黑" panose="020B0503020204020204" charset="-122"/>
                <a:ea typeface="微软雅黑" panose="020B0503020204020204" charset="-122"/>
                <a:cs typeface="OPPOSans R" pitchFamily="18" charset="-122"/>
              </a:rPr>
              <a:t>Bread bakery</a:t>
            </a:r>
            <a:endParaRPr lang="en-US" altLang="zh-CN" sz="900">
              <a:solidFill>
                <a:srgbClr val="FFFFFF"/>
              </a:solidFill>
              <a:effectLst/>
              <a:latin typeface="微软雅黑" panose="020B0503020204020204" charset="-122"/>
              <a:ea typeface="微软雅黑" panose="020B0503020204020204" charset="-122"/>
              <a:cs typeface="OPPOSans R" pitchFamily="18" charset="-122"/>
            </a:endParaRPr>
          </a:p>
        </p:txBody>
      </p:sp>
      <p:pic>
        <p:nvPicPr>
          <p:cNvPr id="18" name="图片 17"/>
          <p:cNvPicPr>
            <a:picLocks noChangeAspect="1"/>
          </p:cNvPicPr>
          <p:nvPr>
            <p:custDataLst>
              <p:tags r:id="rId11"/>
            </p:custDataLst>
          </p:nvPr>
        </p:nvPicPr>
        <p:blipFill>
          <a:blip r:embed="rId12"/>
          <a:stretch>
            <a:fillRect/>
          </a:stretch>
        </p:blipFill>
        <p:spPr>
          <a:xfrm>
            <a:off x="342900" y="3995420"/>
            <a:ext cx="2715895" cy="1695450"/>
          </a:xfrm>
          <a:prstGeom prst="rect">
            <a:avLst/>
          </a:prstGeom>
        </p:spPr>
      </p:pic>
      <p:pic>
        <p:nvPicPr>
          <p:cNvPr id="22" name="图片 21"/>
          <p:cNvPicPr>
            <a:picLocks noChangeAspect="1"/>
          </p:cNvPicPr>
          <p:nvPr>
            <p:custDataLst>
              <p:tags r:id="rId13"/>
            </p:custDataLst>
          </p:nvPr>
        </p:nvPicPr>
        <p:blipFill>
          <a:blip r:embed="rId14"/>
          <a:stretch>
            <a:fillRect/>
          </a:stretch>
        </p:blipFill>
        <p:spPr>
          <a:xfrm>
            <a:off x="3312160" y="3995420"/>
            <a:ext cx="2513965" cy="1695450"/>
          </a:xfrm>
          <a:prstGeom prst="rect">
            <a:avLst/>
          </a:prstGeom>
        </p:spPr>
      </p:pic>
      <p:sp>
        <p:nvSpPr>
          <p:cNvPr id="24" name="矩形: 圆角 677"/>
          <p:cNvSpPr/>
          <p:nvPr>
            <p:custDataLst>
              <p:tags r:id="rId15"/>
            </p:custDataLst>
          </p:nvPr>
        </p:nvSpPr>
        <p:spPr>
          <a:xfrm>
            <a:off x="3670935" y="5808667"/>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chemeClr val="bg2"/>
                </a:solidFill>
                <a:latin typeface="微软雅黑" panose="020B0503020204020204" charset="-122"/>
                <a:ea typeface="微软雅黑" panose="020B0503020204020204" charset="-122"/>
                <a:sym typeface="+mn-ea"/>
              </a:rPr>
              <a:t>各类食堂</a:t>
            </a:r>
            <a:endParaRPr lang="zh-CN" altLang="en-US" sz="1400">
              <a:solidFill>
                <a:schemeClr val="bg2"/>
              </a:solidFill>
              <a:latin typeface="微软雅黑" panose="020B0503020204020204" charset="-122"/>
              <a:ea typeface="微软雅黑" panose="020B0503020204020204" charset="-122"/>
              <a:sym typeface="+mn-ea"/>
            </a:endParaRPr>
          </a:p>
          <a:p>
            <a:pPr algn="ctr"/>
            <a:r>
              <a:rPr lang="en-US" altLang="zh-CN" sz="900">
                <a:solidFill>
                  <a:schemeClr val="bg2"/>
                </a:solidFill>
                <a:effectLst/>
                <a:latin typeface="微软雅黑" panose="020B0503020204020204" charset="-122"/>
                <a:ea typeface="微软雅黑" panose="020B0503020204020204" charset="-122"/>
                <a:cs typeface="OPPOSans R" pitchFamily="18" charset="-122"/>
                <a:sym typeface="+mn-ea"/>
              </a:rPr>
              <a:t>All kinds of canteens</a:t>
            </a:r>
            <a:endParaRPr lang="en-US" altLang="zh-CN" sz="900">
              <a:solidFill>
                <a:schemeClr val="bg2"/>
              </a:solidFill>
              <a:effectLst/>
              <a:latin typeface="微软雅黑" panose="020B0503020204020204" charset="-122"/>
              <a:ea typeface="微软雅黑" panose="020B0503020204020204" charset="-122"/>
              <a:cs typeface="OPPOSans R" pitchFamily="18" charset="-122"/>
              <a:sym typeface="+mn-ea"/>
            </a:endParaRPr>
          </a:p>
        </p:txBody>
      </p:sp>
      <p:pic>
        <p:nvPicPr>
          <p:cNvPr id="26" name="图片 25"/>
          <p:cNvPicPr>
            <a:picLocks noChangeAspect="1"/>
          </p:cNvPicPr>
          <p:nvPr>
            <p:custDataLst>
              <p:tags r:id="rId16"/>
            </p:custDataLst>
          </p:nvPr>
        </p:nvPicPr>
        <p:blipFill>
          <a:blip r:embed="rId17"/>
          <a:stretch>
            <a:fillRect/>
          </a:stretch>
        </p:blipFill>
        <p:spPr>
          <a:xfrm>
            <a:off x="9090660" y="1231265"/>
            <a:ext cx="2714625" cy="1747520"/>
          </a:xfrm>
          <a:prstGeom prst="rect">
            <a:avLst/>
          </a:prstGeom>
        </p:spPr>
      </p:pic>
      <p:sp>
        <p:nvSpPr>
          <p:cNvPr id="28" name="矩形: 圆角 677"/>
          <p:cNvSpPr/>
          <p:nvPr>
            <p:custDataLst>
              <p:tags r:id="rId18"/>
            </p:custDataLst>
          </p:nvPr>
        </p:nvSpPr>
        <p:spPr>
          <a:xfrm>
            <a:off x="9667240" y="3091502"/>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chemeClr val="bg2"/>
                </a:solidFill>
                <a:effectLst/>
                <a:latin typeface="微软雅黑" panose="020B0503020204020204" charset="-122"/>
                <a:ea typeface="微软雅黑" panose="020B0503020204020204" charset="-122"/>
                <a:cs typeface="OPPOSans R" pitchFamily="18" charset="-122"/>
                <a:sym typeface="+mn-ea"/>
              </a:rPr>
              <a:t>生鲜果蔬店</a:t>
            </a:r>
            <a:endParaRPr lang="zh-CN" altLang="en-US" sz="1400">
              <a:solidFill>
                <a:schemeClr val="bg2"/>
              </a:solidFill>
              <a:effectLst/>
              <a:latin typeface="微软雅黑" panose="020B0503020204020204" charset="-122"/>
              <a:ea typeface="微软雅黑" panose="020B0503020204020204" charset="-122"/>
              <a:cs typeface="OPPOSans R" pitchFamily="18" charset="-122"/>
              <a:sym typeface="+mn-ea"/>
            </a:endParaRPr>
          </a:p>
          <a:p>
            <a:pPr algn="ctr"/>
            <a:r>
              <a:rPr lang="en-US" altLang="zh-CN" sz="900">
                <a:solidFill>
                  <a:schemeClr val="bg2"/>
                </a:solidFill>
                <a:effectLst/>
                <a:latin typeface="微软雅黑" panose="020B0503020204020204" charset="-122"/>
                <a:ea typeface="微软雅黑" panose="020B0503020204020204" charset="-122"/>
                <a:cs typeface="OPPOSans R" pitchFamily="18" charset="-122"/>
                <a:sym typeface="+mn-ea"/>
              </a:rPr>
              <a:t>Fresh produce and fruit store</a:t>
            </a:r>
            <a:endParaRPr lang="en-US" altLang="zh-CN" sz="900">
              <a:solidFill>
                <a:schemeClr val="bg2"/>
              </a:solidFill>
              <a:effectLst/>
              <a:latin typeface="微软雅黑" panose="020B0503020204020204" charset="-122"/>
              <a:ea typeface="微软雅黑" panose="020B0503020204020204" charset="-122"/>
              <a:cs typeface="OPPOSans R" pitchFamily="18" charset="-122"/>
              <a:sym typeface="+mn-ea"/>
            </a:endParaRPr>
          </a:p>
        </p:txBody>
      </p:sp>
      <p:pic>
        <p:nvPicPr>
          <p:cNvPr id="30" name="图片 29"/>
          <p:cNvPicPr>
            <a:picLocks noChangeAspect="1"/>
          </p:cNvPicPr>
          <p:nvPr/>
        </p:nvPicPr>
        <p:blipFill>
          <a:blip r:embed="rId19"/>
          <a:stretch>
            <a:fillRect/>
          </a:stretch>
        </p:blipFill>
        <p:spPr>
          <a:xfrm>
            <a:off x="6139180" y="3886200"/>
            <a:ext cx="2705100" cy="1832610"/>
          </a:xfrm>
          <a:prstGeom prst="rect">
            <a:avLst/>
          </a:prstGeom>
        </p:spPr>
      </p:pic>
      <p:sp>
        <p:nvSpPr>
          <p:cNvPr id="31" name="矩形: 圆角 677"/>
          <p:cNvSpPr/>
          <p:nvPr>
            <p:custDataLst>
              <p:tags r:id="rId20"/>
            </p:custDataLst>
          </p:nvPr>
        </p:nvSpPr>
        <p:spPr>
          <a:xfrm>
            <a:off x="6580505" y="5808667"/>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rgbClr val="FFFFFF"/>
                </a:solidFill>
                <a:effectLst/>
                <a:latin typeface="微软雅黑" panose="020B0503020204020204" charset="-122"/>
                <a:ea typeface="微软雅黑" panose="020B0503020204020204" charset="-122"/>
                <a:cs typeface="OPPOSans R" pitchFamily="18" charset="-122"/>
              </a:rPr>
              <a:t>零食店</a:t>
            </a:r>
            <a:endParaRPr lang="zh-CN" altLang="en-US" sz="1400">
              <a:solidFill>
                <a:srgbClr val="FFFFFF"/>
              </a:solidFill>
              <a:effectLst/>
              <a:latin typeface="微软雅黑" panose="020B0503020204020204" charset="-122"/>
              <a:ea typeface="微软雅黑" panose="020B0503020204020204" charset="-122"/>
              <a:cs typeface="OPPOSans R" pitchFamily="18" charset="-122"/>
            </a:endParaRPr>
          </a:p>
          <a:p>
            <a:pPr algn="ctr"/>
            <a:r>
              <a:rPr lang="en-US" altLang="zh-CN" sz="900">
                <a:solidFill>
                  <a:srgbClr val="FFFFFF"/>
                </a:solidFill>
                <a:effectLst/>
                <a:latin typeface="微软雅黑" panose="020B0503020204020204" charset="-122"/>
                <a:ea typeface="微软雅黑" panose="020B0503020204020204" charset="-122"/>
                <a:cs typeface="OPPOSans R" pitchFamily="18" charset="-122"/>
              </a:rPr>
              <a:t>Snack store</a:t>
            </a:r>
            <a:endParaRPr lang="en-US" altLang="zh-CN" sz="900">
              <a:solidFill>
                <a:srgbClr val="FFFFFF"/>
              </a:solidFill>
              <a:effectLst/>
              <a:latin typeface="微软雅黑" panose="020B0503020204020204" charset="-122"/>
              <a:ea typeface="微软雅黑" panose="020B0503020204020204" charset="-122"/>
              <a:cs typeface="OPPOSans R" pitchFamily="18" charset="-122"/>
            </a:endParaRPr>
          </a:p>
        </p:txBody>
      </p:sp>
      <p:pic>
        <p:nvPicPr>
          <p:cNvPr id="34" name="图片 33"/>
          <p:cNvPicPr>
            <a:picLocks noChangeAspect="1"/>
          </p:cNvPicPr>
          <p:nvPr/>
        </p:nvPicPr>
        <p:blipFill>
          <a:blip r:embed="rId21"/>
          <a:stretch>
            <a:fillRect/>
          </a:stretch>
        </p:blipFill>
        <p:spPr>
          <a:xfrm>
            <a:off x="9090660" y="3940810"/>
            <a:ext cx="2738755" cy="1750060"/>
          </a:xfrm>
          <a:prstGeom prst="rect">
            <a:avLst/>
          </a:prstGeom>
        </p:spPr>
      </p:pic>
      <p:sp>
        <p:nvSpPr>
          <p:cNvPr id="35" name="矩形: 圆角 677"/>
          <p:cNvSpPr/>
          <p:nvPr>
            <p:custDataLst>
              <p:tags r:id="rId22"/>
            </p:custDataLst>
          </p:nvPr>
        </p:nvSpPr>
        <p:spPr>
          <a:xfrm>
            <a:off x="9667240" y="5808667"/>
            <a:ext cx="1821815" cy="398145"/>
          </a:xfrm>
          <a:prstGeom prst="roundRect">
            <a:avLst>
              <a:gd name="adj" fmla="val 0"/>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a:r>
              <a:rPr lang="zh-CN" altLang="en-US" sz="1400">
                <a:solidFill>
                  <a:srgbClr val="FFFFFF"/>
                </a:solidFill>
                <a:effectLst/>
                <a:latin typeface="微软雅黑" panose="020B0503020204020204" charset="-122"/>
                <a:ea typeface="微软雅黑" panose="020B0503020204020204" charset="-122"/>
                <a:cs typeface="OPPOSans R" pitchFamily="18" charset="-122"/>
              </a:rPr>
              <a:t>卤味称重店</a:t>
            </a:r>
            <a:endParaRPr lang="zh-CN" altLang="en-US" sz="1400">
              <a:solidFill>
                <a:srgbClr val="FFFFFF"/>
              </a:solidFill>
              <a:effectLst/>
              <a:latin typeface="微软雅黑" panose="020B0503020204020204" charset="-122"/>
              <a:ea typeface="微软雅黑" panose="020B0503020204020204" charset="-122"/>
              <a:cs typeface="OPPOSans R" pitchFamily="18" charset="-122"/>
            </a:endParaRPr>
          </a:p>
          <a:p>
            <a:pPr algn="ctr"/>
            <a:r>
              <a:rPr lang="en-US" altLang="zh-CN" sz="900">
                <a:solidFill>
                  <a:srgbClr val="FFFFFF"/>
                </a:solidFill>
                <a:effectLst/>
                <a:latin typeface="微软雅黑" panose="020B0503020204020204" charset="-122"/>
                <a:ea typeface="微软雅黑" panose="020B0503020204020204" charset="-122"/>
                <a:cs typeface="OPPOSans R" pitchFamily="18" charset="-122"/>
              </a:rPr>
              <a:t>Halal food weighing store</a:t>
            </a:r>
            <a:endParaRPr lang="en-US" altLang="zh-CN" sz="900">
              <a:solidFill>
                <a:srgbClr val="FFFFFF"/>
              </a:solidFill>
              <a:effectLst/>
              <a:latin typeface="微软雅黑" panose="020B0503020204020204" charset="-122"/>
              <a:ea typeface="微软雅黑" panose="020B0503020204020204" charset="-122"/>
              <a:cs typeface="OPPOSans R" pitchFamily="18" charset="-122"/>
            </a:endParaRPr>
          </a:p>
        </p:txBody>
      </p:sp>
      <p:sp>
        <p:nvSpPr>
          <p:cNvPr id="6" name="文本框 5"/>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440488" y="307120"/>
            <a:ext cx="6510815" cy="248285"/>
          </a:xfrm>
        </p:spPr>
        <p:txBody>
          <a:bodyPr/>
          <a:lstStyle/>
          <a:p>
            <a:r>
              <a:rPr lang="zh-CN" altLang="en-US" dirty="0">
                <a:latin typeface="微软雅黑" panose="020B0503020204020204" charset="-122"/>
                <a:ea typeface="微软雅黑" panose="020B0503020204020204" charset="-122"/>
              </a:rPr>
              <a:t>美食云海外版一体化收银方案</a:t>
            </a:r>
            <a:endParaRPr lang="zh-CN" altLang="en-US" dirty="0">
              <a:latin typeface="微软雅黑" panose="020B0503020204020204" charset="-122"/>
              <a:ea typeface="微软雅黑" panose="020B0503020204020204" charset="-122"/>
            </a:endParaRPr>
          </a:p>
        </p:txBody>
      </p:sp>
      <p:sp>
        <p:nvSpPr>
          <p:cNvPr id="2" name="副标题 1"/>
          <p:cNvSpPr>
            <a:spLocks noGrp="1"/>
          </p:cNvSpPr>
          <p:nvPr>
            <p:ph type="subTitle" idx="1"/>
          </p:nvPr>
        </p:nvSpPr>
        <p:spPr>
          <a:xfrm>
            <a:off x="1440180" y="581025"/>
            <a:ext cx="4834255" cy="138430"/>
          </a:xfrm>
        </p:spPr>
        <p:txBody>
          <a:bodyPr wrap="square"/>
          <a:lstStyle/>
          <a:p>
            <a:r>
              <a:rPr lang="en-US" altLang="zh-CN">
                <a:latin typeface="微软雅黑" panose="020B0503020204020204" charset="-122"/>
                <a:ea typeface="微软雅黑" panose="020B0503020204020204" charset="-122"/>
              </a:rPr>
              <a:t>The overseas version of the integrated cashier solution of Meishiyun</a:t>
            </a:r>
            <a:endParaRPr lang="en-US" altLang="zh-CN">
              <a:latin typeface="微软雅黑" panose="020B0503020204020204" charset="-122"/>
              <a:ea typeface="微软雅黑" panose="020B0503020204020204" charset="-122"/>
            </a:endParaRPr>
          </a:p>
        </p:txBody>
      </p:sp>
      <p:sp>
        <p:nvSpPr>
          <p:cNvPr id="8" name="灯片编号占位符 7"/>
          <p:cNvSpPr>
            <a:spLocks noGrp="1"/>
          </p:cNvSpPr>
          <p:nvPr>
            <p:ph type="sldNum" sz="quarter" idx="12"/>
          </p:nvPr>
        </p:nvSpPr>
        <p:spPr>
          <a:xfrm>
            <a:off x="346015" y="270619"/>
            <a:ext cx="1005688" cy="52260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a:defRPr/>
            </a:pPr>
            <a:r>
              <a:rPr lang="zh-CN" altLang="en-US" dirty="0">
                <a:solidFill>
                  <a:srgbClr val="000000"/>
                </a:solidFill>
                <a:latin typeface="微软雅黑" panose="020B0503020204020204" charset="-122"/>
                <a:ea typeface="微软雅黑" panose="020B0503020204020204" charset="-122"/>
              </a:rPr>
              <a:t>爱宝</a:t>
            </a:r>
            <a:endParaRPr lang="zh-CN" altLang="en-US" dirty="0">
              <a:solidFill>
                <a:srgbClr val="000000"/>
              </a:solidFill>
              <a:latin typeface="微软雅黑" panose="020B0503020204020204" charset="-122"/>
              <a:ea typeface="微软雅黑" panose="020B0503020204020204" charset="-122"/>
            </a:endParaRPr>
          </a:p>
        </p:txBody>
      </p:sp>
      <p:cxnSp>
        <p:nvCxnSpPr>
          <p:cNvPr id="5" name="直线连接符 4"/>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7851287" y="1692007"/>
            <a:ext cx="3877708" cy="4712952"/>
          </a:xfrm>
          <a:prstGeom prst="rect">
            <a:avLst/>
          </a:prstGeom>
          <a:solidFill>
            <a:schemeClr val="tx2"/>
          </a:solidFill>
          <a:ln w="12700" cap="flat" cmpd="sng" algn="ctr">
            <a:noFill/>
            <a:prstDash val="solid"/>
            <a:miter lim="800000"/>
          </a:ln>
          <a:effectLst/>
        </p:spPr>
        <p:txBody>
          <a:bodyPr rtlCol="0" anchor="ctr"/>
          <a:lstStyle/>
          <a:p>
            <a:pPr algn="ctr">
              <a:defRPr/>
            </a:pPr>
            <a:endParaRPr lang="zh-CN" altLang="en-US" kern="0">
              <a:solidFill>
                <a:prstClr val="white"/>
              </a:solidFill>
              <a:latin typeface="OPPOSans R" pitchFamily="18" charset="-122"/>
              <a:ea typeface="OPPOSans R" pitchFamily="18" charset="-122"/>
              <a:cs typeface="OPPOSans R" pitchFamily="18" charset="-122"/>
            </a:endParaRPr>
          </a:p>
        </p:txBody>
      </p:sp>
      <p:sp>
        <p:nvSpPr>
          <p:cNvPr id="35" name="文本框 34"/>
          <p:cNvSpPr txBox="1"/>
          <p:nvPr/>
        </p:nvSpPr>
        <p:spPr>
          <a:xfrm>
            <a:off x="8091583" y="1852374"/>
            <a:ext cx="3397114" cy="4592320"/>
          </a:xfrm>
          <a:prstGeom prst="rect">
            <a:avLst/>
          </a:prstGeom>
          <a:noFill/>
        </p:spPr>
        <p:txBody>
          <a:bodyPr wrap="square">
            <a:spAutoFit/>
          </a:bodyPr>
          <a:lstStyle/>
          <a:p>
            <a:pPr algn="just">
              <a:lnSpc>
                <a:spcPct val="120000"/>
              </a:lnSpc>
            </a:pPr>
            <a:r>
              <a:rPr lang="zh-CN" altLang="en-US" sz="1400" dirty="0">
                <a:solidFill>
                  <a:srgbClr val="313131"/>
                </a:solidFill>
                <a:latin typeface="微软雅黑" panose="020B0503020204020204" charset="-122"/>
                <a:ea typeface="微软雅黑" panose="020B0503020204020204" charset="-122"/>
                <a:cs typeface="微软雅黑" panose="020B0503020204020204" charset="-122"/>
              </a:rPr>
              <a:t>爱宝美食云海外版是专为全球餐饮商户打造的智能收银解决方案，支持多国语言界面，操作简洁直观，新人无需培训即可快速上手。系统集</a:t>
            </a:r>
            <a:r>
              <a:rPr lang="en-US" altLang="zh-CN" sz="1400" dirty="0">
                <a:solidFill>
                  <a:srgbClr val="313131"/>
                </a:solidFill>
                <a:latin typeface="微软雅黑" panose="020B0503020204020204" charset="-122"/>
                <a:ea typeface="微软雅黑" panose="020B0503020204020204" charset="-122"/>
                <a:cs typeface="微软雅黑" panose="020B0503020204020204" charset="-122"/>
              </a:rPr>
              <a:t>PC</a:t>
            </a:r>
            <a:r>
              <a:rPr lang="zh-CN" altLang="en-US" sz="1400" dirty="0">
                <a:solidFill>
                  <a:srgbClr val="313131"/>
                </a:solidFill>
                <a:latin typeface="微软雅黑" panose="020B0503020204020204" charset="-122"/>
                <a:ea typeface="微软雅黑" panose="020B0503020204020204" charset="-122"/>
                <a:cs typeface="微软雅黑" panose="020B0503020204020204" charset="-122"/>
              </a:rPr>
              <a:t>收银、移动点餐、云管家于一体。</a:t>
            </a:r>
            <a:endParaRPr lang="zh-CN" altLang="en-US" sz="1400" dirty="0">
              <a:solidFill>
                <a:srgbClr val="313131"/>
              </a:solidFill>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800" dirty="0">
                <a:solidFill>
                  <a:srgbClr val="313131"/>
                </a:solidFill>
                <a:latin typeface="微软雅黑" panose="020B0503020204020204" charset="-122"/>
                <a:ea typeface="微软雅黑" panose="020B0503020204020204" charset="-122"/>
                <a:cs typeface="微软雅黑" panose="020B0503020204020204" charset="-122"/>
              </a:rPr>
              <a:t>Aibao Food Cloud Overseas Edition is an intelligent cash register solution specially designed for global catering merchants. It supports multiple language interfaces and is simple and intuitive to operate. Newcomers can quickly get started without training. The system integrates PC cash register, mobile ordering and cloud management.</a:t>
            </a:r>
            <a:endParaRPr lang="en-US" altLang="zh-CN" sz="800" dirty="0">
              <a:solidFill>
                <a:srgbClr val="313131"/>
              </a:solidFill>
              <a:latin typeface="微软雅黑" panose="020B0503020204020204" charset="-122"/>
              <a:ea typeface="微软雅黑" panose="020B0503020204020204" charset="-122"/>
              <a:cs typeface="微软雅黑" panose="020B0503020204020204" charset="-122"/>
            </a:endParaRPr>
          </a:p>
          <a:p>
            <a:pPr algn="just">
              <a:lnSpc>
                <a:spcPct val="120000"/>
              </a:lnSpc>
            </a:pPr>
            <a:endParaRPr lang="en-US" altLang="zh-CN" sz="1400" dirty="0">
              <a:solidFill>
                <a:srgbClr val="313131"/>
              </a:solidFill>
              <a:latin typeface="微软雅黑" panose="020B0503020204020204" charset="-122"/>
              <a:ea typeface="微软雅黑" panose="020B0503020204020204" charset="-122"/>
              <a:cs typeface="微软雅黑" panose="020B0503020204020204" charset="-122"/>
            </a:endParaRPr>
          </a:p>
          <a:p>
            <a:pPr indent="0" algn="just">
              <a:lnSpc>
                <a:spcPct val="120000"/>
              </a:lnSpc>
              <a:buFont typeface="Wingdings" panose="05000000000000000000" pitchFamily="2" charset="2"/>
              <a:buNone/>
            </a:pPr>
            <a:r>
              <a:rPr lang="zh-CN" sz="1400">
                <a:latin typeface="微软雅黑" panose="020B0503020204020204" charset="-122"/>
                <a:ea typeface="微软雅黑" panose="020B0503020204020204" charset="-122"/>
                <a:cs typeface="微软雅黑" panose="020B0503020204020204" charset="-122"/>
                <a:sym typeface="+mn-ea"/>
              </a:rPr>
              <a:t>爱宝美食云海外版收银方案</a:t>
            </a:r>
            <a:r>
              <a:rPr lang="zh-CN" altLang="en-US" sz="1400">
                <a:latin typeface="微软雅黑" panose="020B0503020204020204" charset="-122"/>
                <a:ea typeface="微软雅黑" panose="020B0503020204020204" charset="-122"/>
                <a:cs typeface="微软雅黑" panose="020B0503020204020204" charset="-122"/>
                <a:sym typeface="+mn-ea"/>
              </a:rPr>
              <a:t>可减少订单错误率</a:t>
            </a:r>
            <a:r>
              <a:rPr lang="en-US" altLang="zh-CN" sz="1400">
                <a:latin typeface="微软雅黑" panose="020B0503020204020204" charset="-122"/>
                <a:ea typeface="微软雅黑" panose="020B0503020204020204" charset="-122"/>
                <a:cs typeface="微软雅黑" panose="020B0503020204020204" charset="-122"/>
                <a:sym typeface="+mn-ea"/>
              </a:rPr>
              <a:t>80%</a:t>
            </a:r>
            <a:r>
              <a:rPr lang="zh-CN" altLang="en-US" sz="1400">
                <a:latin typeface="微软雅黑" panose="020B0503020204020204" charset="-122"/>
                <a:ea typeface="微软雅黑" panose="020B0503020204020204" charset="-122"/>
                <a:cs typeface="微软雅黑" panose="020B0503020204020204" charset="-122"/>
                <a:sym typeface="+mn-ea"/>
              </a:rPr>
              <a:t>，提升出餐时效</a:t>
            </a:r>
            <a:r>
              <a:rPr lang="en-US" altLang="zh-CN" sz="1400">
                <a:latin typeface="微软雅黑" panose="020B0503020204020204" charset="-122"/>
                <a:ea typeface="微软雅黑" panose="020B0503020204020204" charset="-122"/>
                <a:cs typeface="微软雅黑" panose="020B0503020204020204" charset="-122"/>
                <a:sym typeface="+mn-ea"/>
              </a:rPr>
              <a:t>15%-25%</a:t>
            </a:r>
            <a:r>
              <a:rPr lang="zh-CN" altLang="en-US" sz="1400">
                <a:latin typeface="微软雅黑" panose="020B0503020204020204" charset="-122"/>
                <a:ea typeface="微软雅黑" panose="020B0503020204020204" charset="-122"/>
                <a:cs typeface="微软雅黑" panose="020B0503020204020204" charset="-122"/>
                <a:sym typeface="+mn-ea"/>
              </a:rPr>
              <a:t>。</a:t>
            </a:r>
            <a:endParaRPr lang="zh-CN" altLang="en-US" sz="1400">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Font typeface="Wingdings" panose="05000000000000000000" pitchFamily="2" charset="2"/>
              <a:buNone/>
            </a:pPr>
            <a:r>
              <a:rPr lang="en-US" altLang="zh-CN" sz="800">
                <a:latin typeface="微软雅黑" panose="020B0503020204020204" charset="-122"/>
                <a:ea typeface="微软雅黑" panose="020B0503020204020204" charset="-122"/>
                <a:cs typeface="微软雅黑" panose="020B0503020204020204" charset="-122"/>
                <a:sym typeface="+mn-ea"/>
              </a:rPr>
              <a:t>The overseas version of the cash register solution of Aibao Food Cloud can reduce the order error rate by 80% and improve the meal preparation time by 15% to 25%.</a:t>
            </a:r>
            <a:endParaRPr lang="en-US" altLang="zh-CN" sz="800">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Font typeface="Wingdings" panose="05000000000000000000" pitchFamily="2" charset="2"/>
              <a:buNone/>
            </a:pPr>
            <a:endParaRPr lang="en-US" altLang="zh-CN" sz="800">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Font typeface="Wingdings" panose="05000000000000000000" pitchFamily="2" charset="2"/>
              <a:buNone/>
            </a:pPr>
            <a:r>
              <a:rPr lang="zh-CN" altLang="en-US" sz="1400" dirty="0">
                <a:solidFill>
                  <a:srgbClr val="313131"/>
                </a:solidFill>
                <a:latin typeface="微软雅黑" panose="020B0503020204020204" charset="-122"/>
                <a:ea typeface="微软雅黑" panose="020B0503020204020204" charset="-122"/>
                <a:cs typeface="微软雅黑" panose="020B0503020204020204" charset="-122"/>
                <a:sym typeface="+mn-ea"/>
              </a:rPr>
              <a:t>广泛适用于快餐、奶茶、酒楼、烘焙等各类餐饮业态及休闲娱乐场所。</a:t>
            </a:r>
            <a:endParaRPr lang="en-US" altLang="zh-CN" sz="1400">
              <a:latin typeface="微软雅黑" panose="020B0503020204020204" charset="-122"/>
              <a:ea typeface="微软雅黑" panose="020B0503020204020204" charset="-122"/>
              <a:cs typeface="微软雅黑" panose="020B0503020204020204" charset="-122"/>
              <a:sym typeface="+mn-ea"/>
            </a:endParaRPr>
          </a:p>
          <a:p>
            <a:pPr indent="0" algn="just">
              <a:lnSpc>
                <a:spcPct val="120000"/>
              </a:lnSpc>
              <a:buFont typeface="Wingdings" panose="05000000000000000000" pitchFamily="2" charset="2"/>
              <a:buNone/>
            </a:pPr>
            <a:r>
              <a:rPr lang="en-US" altLang="zh-CN" sz="800" dirty="0">
                <a:solidFill>
                  <a:srgbClr val="313131"/>
                </a:solidFill>
                <a:latin typeface="微软雅黑" panose="020B0503020204020204" charset="-122"/>
                <a:ea typeface="微软雅黑" panose="020B0503020204020204" charset="-122"/>
                <a:cs typeface="微软雅黑" panose="020B0503020204020204" charset="-122"/>
              </a:rPr>
              <a:t>It is widely applicable to various catering formats such as fast food, milk tea, restaurants, and bakeries, as well as leisure and entertainment venues.</a:t>
            </a:r>
            <a:endParaRPr lang="en-US" altLang="zh-CN" sz="800" dirty="0">
              <a:solidFill>
                <a:srgbClr val="313131"/>
              </a:solidFill>
              <a:latin typeface="微软雅黑" panose="020B0503020204020204" charset="-122"/>
              <a:ea typeface="微软雅黑" panose="020B0503020204020204" charset="-122"/>
              <a:cs typeface="微软雅黑" panose="020B0503020204020204" charset="-122"/>
            </a:endParaRPr>
          </a:p>
        </p:txBody>
      </p:sp>
      <p:sp>
        <p:nvSpPr>
          <p:cNvPr id="36" name="矩形 35"/>
          <p:cNvSpPr/>
          <p:nvPr/>
        </p:nvSpPr>
        <p:spPr>
          <a:xfrm>
            <a:off x="7851286" y="1248653"/>
            <a:ext cx="3877709" cy="477422"/>
          </a:xfrm>
          <a:prstGeom prst="rect">
            <a:avLst/>
          </a:prstGeom>
          <a:solidFill>
            <a:schemeClr val="accent2"/>
          </a:solidFill>
          <a:ln w="12700" cap="flat" cmpd="sng" algn="ctr">
            <a:noFill/>
            <a:prstDash val="solid"/>
            <a:miter lim="800000"/>
          </a:ln>
          <a:effectLst/>
        </p:spPr>
        <p:txBody>
          <a:bodyPr rtlCol="0" anchor="ctr"/>
          <a:lstStyle/>
          <a:p>
            <a:pPr>
              <a:defRPr/>
            </a:pPr>
            <a:r>
              <a:rPr lang="zh-CN" altLang="en-US" kern="0" dirty="0">
                <a:solidFill>
                  <a:prstClr val="white"/>
                </a:solidFill>
                <a:latin typeface="微软雅黑" panose="020B0503020204020204" charset="-122"/>
                <a:ea typeface="微软雅黑" panose="020B0503020204020204" charset="-122"/>
                <a:cs typeface="微软雅黑" panose="020B0503020204020204" charset="-122"/>
              </a:rPr>
              <a:t> 爱宝美食云海外版一体化收银方案</a:t>
            </a:r>
            <a:endParaRPr lang="zh-CN" altLang="en-US" kern="0" dirty="0">
              <a:solidFill>
                <a:prstClr val="white"/>
              </a:solidFill>
              <a:latin typeface="微软雅黑" panose="020B0503020204020204" charset="-122"/>
              <a:ea typeface="微软雅黑" panose="020B0503020204020204" charset="-122"/>
              <a:cs typeface="微软雅黑" panose="020B0503020204020204" charset="-122"/>
            </a:endParaRPr>
          </a:p>
          <a:p>
            <a:pPr>
              <a:defRPr/>
            </a:pPr>
            <a:r>
              <a:rPr lang="en-US" altLang="zh-CN" sz="800" kern="0" dirty="0">
                <a:solidFill>
                  <a:prstClr val="white"/>
                </a:solidFill>
                <a:latin typeface="微软雅黑" panose="020B0503020204020204" charset="-122"/>
                <a:ea typeface="微软雅黑" panose="020B0503020204020204" charset="-122"/>
                <a:cs typeface="微软雅黑" panose="020B0503020204020204" charset="-122"/>
              </a:rPr>
              <a:t>   The overseas version of the integrated cashier solution of Meishiyun</a:t>
            </a:r>
            <a:endParaRPr lang="en-US" altLang="zh-CN" sz="800" kern="0" dirty="0">
              <a:solidFill>
                <a:prstClr val="white"/>
              </a:solidFill>
              <a:latin typeface="微软雅黑" panose="020B0503020204020204" charset="-122"/>
              <a:ea typeface="微软雅黑" panose="020B0503020204020204" charset="-122"/>
              <a:cs typeface="微软雅黑" panose="020B0503020204020204" charset="-122"/>
            </a:endParaRPr>
          </a:p>
        </p:txBody>
      </p:sp>
      <p:pic>
        <p:nvPicPr>
          <p:cNvPr id="4" name="图片 3" descr="微信图片_20241120105537"/>
          <p:cNvPicPr>
            <a:picLocks noChangeAspect="1"/>
          </p:cNvPicPr>
          <p:nvPr/>
        </p:nvPicPr>
        <p:blipFill>
          <a:blip r:embed="rId1"/>
          <a:stretch>
            <a:fillRect/>
          </a:stretch>
        </p:blipFill>
        <p:spPr>
          <a:xfrm>
            <a:off x="625475" y="1120775"/>
            <a:ext cx="6463665" cy="3219450"/>
          </a:xfrm>
          <a:prstGeom prst="rect">
            <a:avLst/>
          </a:prstGeom>
        </p:spPr>
      </p:pic>
      <p:pic>
        <p:nvPicPr>
          <p:cNvPr id="6" name="图片 5" descr="微信图片_20241120105521"/>
          <p:cNvPicPr>
            <a:picLocks noChangeAspect="1"/>
          </p:cNvPicPr>
          <p:nvPr/>
        </p:nvPicPr>
        <p:blipFill>
          <a:blip r:embed="rId2"/>
          <a:stretch>
            <a:fillRect/>
          </a:stretch>
        </p:blipFill>
        <p:spPr>
          <a:xfrm>
            <a:off x="561975" y="4621530"/>
            <a:ext cx="3305810" cy="1859280"/>
          </a:xfrm>
          <a:prstGeom prst="rect">
            <a:avLst/>
          </a:prstGeom>
        </p:spPr>
      </p:pic>
      <p:pic>
        <p:nvPicPr>
          <p:cNvPr id="7" name="图片 6" descr="微信图片_20241120105454"/>
          <p:cNvPicPr>
            <a:picLocks noChangeAspect="1"/>
          </p:cNvPicPr>
          <p:nvPr/>
        </p:nvPicPr>
        <p:blipFill>
          <a:blip r:embed="rId3"/>
          <a:stretch>
            <a:fillRect/>
          </a:stretch>
        </p:blipFill>
        <p:spPr>
          <a:xfrm>
            <a:off x="3990340" y="4621530"/>
            <a:ext cx="3285490" cy="18484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313131"/>
              </a:solidFill>
              <a:effectLst/>
              <a:uLnTx/>
              <a:uFillTx/>
              <a:latin typeface="等线" panose="02010600030101010101" charset="-122"/>
              <a:ea typeface="等线" panose="02010600030101010101" charset="-122"/>
              <a:cs typeface="+mn-cs"/>
            </a:endParaRPr>
          </a:p>
        </p:txBody>
      </p:sp>
      <p:sp>
        <p:nvSpPr>
          <p:cNvPr id="22" name="TextBox 21"/>
          <p:cNvSpPr txBox="1"/>
          <p:nvPr>
            <p:custDataLst>
              <p:tags r:id="rId1"/>
            </p:custDataLst>
          </p:nvPr>
        </p:nvSpPr>
        <p:spPr>
          <a:xfrm>
            <a:off x="540385" y="1624965"/>
            <a:ext cx="3923665" cy="941070"/>
          </a:xfrm>
          <a:prstGeom prst="rect">
            <a:avLst/>
          </a:prstGeom>
          <a:noFill/>
        </p:spPr>
        <p:txBody>
          <a:bodyPr wrap="square" lIns="0" tIns="0" rIns="0" bIns="0" rtlCol="0">
            <a:spAutoFit/>
          </a:bodyPr>
          <a:lstStyle/>
          <a:p>
            <a:pPr algn="l">
              <a:lnSpc>
                <a:spcPct val="130000"/>
              </a:lnSpc>
            </a:pP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总部全国统一技术支持：</a:t>
            </a:r>
            <a:r>
              <a:rPr lang="zh-CN" altLang="en-US" sz="1200"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400-8526-866</a:t>
            </a: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，用户售后问题、使用问题可拨打需求解决。</a:t>
            </a:r>
            <a:endPar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a:p>
            <a:pPr indent="0" algn="l" fontAlgn="auto">
              <a:lnSpc>
                <a:spcPct val="100000"/>
              </a:lnSpc>
            </a:pPr>
            <a:r>
              <a:rPr lang="en-US" altLang="zh-CN"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 </a:t>
            </a:r>
            <a:r>
              <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National Unified Technical Support Hotline: 400-8526-866. Users can call this number for assistance with after-sales issues or usage problems.</a:t>
            </a:r>
            <a:endPar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p:txBody>
      </p:sp>
      <p:sp>
        <p:nvSpPr>
          <p:cNvPr id="30" name="TextBox 29"/>
          <p:cNvSpPr txBox="1"/>
          <p:nvPr>
            <p:custDataLst>
              <p:tags r:id="rId2"/>
            </p:custDataLst>
          </p:nvPr>
        </p:nvSpPr>
        <p:spPr>
          <a:xfrm>
            <a:off x="474980" y="3332480"/>
            <a:ext cx="2895600" cy="1152525"/>
          </a:xfrm>
          <a:prstGeom prst="rect">
            <a:avLst/>
          </a:prstGeom>
          <a:noFill/>
        </p:spPr>
        <p:txBody>
          <a:bodyPr wrap="square" lIns="0" tIns="0" rIns="0" bIns="0" rtlCol="0">
            <a:spAutoFit/>
          </a:bodyPr>
          <a:lstStyle/>
          <a:p>
            <a:pPr indent="0" algn="l" fontAlgn="auto">
              <a:lnSpc>
                <a:spcPct val="100000"/>
              </a:lnSpc>
            </a:pP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总部建立爱宝博客：http://vblog.aibaocloud.com/，用户使用问题可以在博客中寻找解决方法。</a:t>
            </a:r>
            <a:endPar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a:p>
            <a:pPr algn="l">
              <a:lnSpc>
                <a:spcPct val="130000"/>
              </a:lnSpc>
            </a:pPr>
            <a:r>
              <a:rPr lang="en-US" altLang="zh-CN"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 </a:t>
            </a:r>
            <a:r>
              <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The headquarters has established Aibao Blog at http://vblog.aibaocloud.com/; users can find solutions to their usage problems on the blog.</a:t>
            </a:r>
            <a:endPar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p:txBody>
      </p:sp>
      <p:sp>
        <p:nvSpPr>
          <p:cNvPr id="32" name="TextBox 31"/>
          <p:cNvSpPr txBox="1"/>
          <p:nvPr>
            <p:custDataLst>
              <p:tags r:id="rId3"/>
            </p:custDataLst>
          </p:nvPr>
        </p:nvSpPr>
        <p:spPr>
          <a:xfrm>
            <a:off x="475615" y="5384800"/>
            <a:ext cx="3247390" cy="894715"/>
          </a:xfrm>
          <a:prstGeom prst="rect">
            <a:avLst/>
          </a:prstGeom>
          <a:noFill/>
        </p:spPr>
        <p:txBody>
          <a:bodyPr wrap="square" lIns="0" tIns="0" rIns="0" bIns="0" rtlCol="0">
            <a:spAutoFit/>
          </a:bodyPr>
          <a:lstStyle/>
          <a:p>
            <a:pPr algn="l">
              <a:lnSpc>
                <a:spcPct val="130000"/>
              </a:lnSpc>
            </a:pP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建立微信服务群，</a:t>
            </a:r>
            <a:r>
              <a:rPr lang="en-US" altLang="zh-CN"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QQ</a:t>
            </a: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群实时在线，用户可以问题以照片、视频形式发到微信群需求帮助。</a:t>
            </a:r>
            <a:endPar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a:p>
            <a:pPr indent="0" algn="l" fontAlgn="auto">
              <a:lnSpc>
                <a:spcPct val="100000"/>
              </a:lnSpc>
            </a:pPr>
            <a:r>
              <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Establish WeChat service groups with real-time QQ support. Users can seek assistance by sending photos or videos of their issues to the WeChat group.</a:t>
            </a:r>
            <a:endPar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p:txBody>
      </p:sp>
      <p:sp>
        <p:nvSpPr>
          <p:cNvPr id="33" name="TextBox 32"/>
          <p:cNvSpPr txBox="1"/>
          <p:nvPr>
            <p:custDataLst>
              <p:tags r:id="rId4"/>
            </p:custDataLst>
          </p:nvPr>
        </p:nvSpPr>
        <p:spPr>
          <a:xfrm>
            <a:off x="8035925" y="1624965"/>
            <a:ext cx="4057015" cy="894715"/>
          </a:xfrm>
          <a:prstGeom prst="rect">
            <a:avLst/>
          </a:prstGeom>
          <a:noFill/>
        </p:spPr>
        <p:txBody>
          <a:bodyPr wrap="square" lIns="0" tIns="0" rIns="0" bIns="0" rtlCol="0">
            <a:spAutoFit/>
          </a:bodyPr>
          <a:lstStyle/>
          <a:p>
            <a:pPr algn="just">
              <a:lnSpc>
                <a:spcPct val="130000"/>
              </a:lnSpc>
            </a:pPr>
            <a:r>
              <a:rPr lang="zh-CN" altLang="en-US" sz="12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用户遇到问题，打开工具，发送本机识别码及本机验证码发给技术人员，即可远程帮忙设置成功使用。</a:t>
            </a:r>
            <a:endParaRPr lang="zh-CN" altLang="en-US" sz="1200" dirty="0">
              <a:solidFill>
                <a:schemeClr val="bg1">
                  <a:lumMod val="10000"/>
                  <a:lumOff val="90000"/>
                </a:schemeClr>
              </a:solidFill>
              <a:latin typeface="思源黑体 CN Regular" panose="020B0500000000000000" charset="-122"/>
              <a:ea typeface="思源黑体 CN Regular" panose="020B0500000000000000" charset="-122"/>
              <a:sym typeface="思源黑体 CN Regular" panose="020B0500000000000000" charset="-122"/>
            </a:endParaRPr>
          </a:p>
          <a:p>
            <a:pPr indent="0" algn="just" fontAlgn="auto">
              <a:lnSpc>
                <a:spcPct val="100000"/>
              </a:lnSpc>
            </a:pPr>
            <a:r>
              <a:rPr lang="en-US" altLang="zh-CN" sz="900" dirty="0">
                <a:solidFill>
                  <a:schemeClr val="bg1">
                    <a:lumMod val="10000"/>
                    <a:lumOff val="90000"/>
                  </a:schemeClr>
                </a:solidFill>
                <a:latin typeface="思源黑体 CN Regular" panose="020B0500000000000000" charset="-122"/>
                <a:ea typeface="思源黑体 CN Regular" panose="020B0500000000000000" charset="-122"/>
                <a:sym typeface="思源黑体 CN Regular" panose="020B0500000000000000" charset="-122"/>
              </a:rPr>
              <a:t>If users encounter any issues, they can open the tool, send their device ID and verification code to technical staff, and receive remote assistance to successfully configure it for use.</a:t>
            </a:r>
            <a:endParaRPr lang="en-US" altLang="zh-CN" sz="900" dirty="0">
              <a:solidFill>
                <a:schemeClr val="bg1">
                  <a:lumMod val="10000"/>
                  <a:lumOff val="90000"/>
                </a:schemeClr>
              </a:solidFill>
              <a:latin typeface="思源黑体 CN Regular" panose="020B0500000000000000" charset="-122"/>
              <a:ea typeface="思源黑体 CN Regular" panose="020B0500000000000000" charset="-122"/>
              <a:sym typeface="思源黑体 CN Regular" panose="020B0500000000000000" charset="-122"/>
            </a:endParaRPr>
          </a:p>
        </p:txBody>
      </p:sp>
      <p:sp>
        <p:nvSpPr>
          <p:cNvPr id="34" name="TextBox 33"/>
          <p:cNvSpPr txBox="1"/>
          <p:nvPr>
            <p:custDataLst>
              <p:tags r:id="rId5"/>
            </p:custDataLst>
          </p:nvPr>
        </p:nvSpPr>
        <p:spPr>
          <a:xfrm>
            <a:off x="8763000" y="3332480"/>
            <a:ext cx="3291840" cy="967740"/>
          </a:xfrm>
          <a:prstGeom prst="rect">
            <a:avLst/>
          </a:prstGeom>
          <a:noFill/>
        </p:spPr>
        <p:txBody>
          <a:bodyPr wrap="square" lIns="0" tIns="0" rIns="0" bIns="0" rtlCol="0">
            <a:spAutoFit/>
          </a:bodyPr>
          <a:lstStyle/>
          <a:p>
            <a:pPr indent="0" algn="just" fontAlgn="auto">
              <a:lnSpc>
                <a:spcPct val="100000"/>
              </a:lnSpc>
            </a:pP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爱宝全国共有</a:t>
            </a:r>
            <a:r>
              <a:rPr lang="zh-CN" altLang="en-US" sz="1200"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1200</a:t>
            </a:r>
            <a:r>
              <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多个服务网点，如果线上技术无法解决问题，可就近派出线下技术现场支持。</a:t>
            </a:r>
            <a:endParaRPr lang="zh-CN" altLang="en-US"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a:p>
            <a:pPr algn="just">
              <a:lnSpc>
                <a:spcPct val="130000"/>
              </a:lnSpc>
            </a:pPr>
            <a:r>
              <a:rPr lang="en-US" altLang="zh-CN" sz="12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 </a:t>
            </a:r>
            <a:r>
              <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Aibao operates over 1,200 service outlets worldwide. If remote technical support cannot resolve an issue, we can dispatch nearby on-site technicians for in-person assistance.</a:t>
            </a:r>
            <a:endPar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p:txBody>
      </p:sp>
      <p:sp>
        <p:nvSpPr>
          <p:cNvPr id="35" name="TextBox 34"/>
          <p:cNvSpPr txBox="1"/>
          <p:nvPr>
            <p:custDataLst>
              <p:tags r:id="rId6"/>
            </p:custDataLst>
          </p:nvPr>
        </p:nvSpPr>
        <p:spPr>
          <a:xfrm>
            <a:off x="8366125" y="5384800"/>
            <a:ext cx="3634105" cy="907415"/>
          </a:xfrm>
          <a:prstGeom prst="rect">
            <a:avLst/>
          </a:prstGeom>
          <a:noFill/>
        </p:spPr>
        <p:txBody>
          <a:bodyPr wrap="square" lIns="0" tIns="0" rIns="0" bIns="0" rtlCol="0">
            <a:spAutoFit/>
          </a:bodyPr>
          <a:lstStyle/>
          <a:p>
            <a:pPr indent="0" algn="just" fontAlgn="auto">
              <a:lnSpc>
                <a:spcPct val="100000"/>
              </a:lnSpc>
            </a:pPr>
            <a:r>
              <a:rPr lang="zh-CN" altLang="en-US" sz="12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客户可以关注</a:t>
            </a:r>
            <a:r>
              <a:rPr lang="zh-CN" altLang="en-US" sz="1200"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【爱宝官方服务】</a:t>
            </a:r>
            <a:r>
              <a:rPr lang="zh-CN" altLang="en-US" sz="12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a:t>
            </a:r>
            <a:r>
              <a:rPr lang="zh-CN" altLang="en-US" sz="1200"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【爱宝商城汇】【爱宝收银】</a:t>
            </a:r>
            <a:r>
              <a:rPr lang="zh-CN" altLang="en-US" sz="12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等微信公众号需求解决。</a:t>
            </a:r>
            <a:endParaRPr lang="zh-CN" altLang="en-US" sz="12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algn="just">
              <a:lnSpc>
                <a:spcPct val="130000"/>
              </a:lnSpc>
            </a:pPr>
            <a:r>
              <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Customers can follow our official WeChat accounts including Aibao Official Service, Aibao Mall Collection and Aibao Cashier for support with their needs.</a:t>
            </a:r>
            <a:endPar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sp>
        <p:nvSpPr>
          <p:cNvPr id="36" name="TextBox 35"/>
          <p:cNvSpPr txBox="1"/>
          <p:nvPr>
            <p:custDataLst>
              <p:tags r:id="rId7"/>
            </p:custDataLst>
          </p:nvPr>
        </p:nvSpPr>
        <p:spPr>
          <a:xfrm>
            <a:off x="2468245" y="1105535"/>
            <a:ext cx="1744345" cy="415290"/>
          </a:xfrm>
          <a:prstGeom prst="rect">
            <a:avLst/>
          </a:prstGeom>
          <a:noFill/>
        </p:spPr>
        <p:txBody>
          <a:bodyPr wrap="square" lIns="0" tIns="0" rIns="0" bIns="0" rtlCol="0">
            <a:spAutoFit/>
          </a:bodyPr>
          <a:lstStyle/>
          <a:p>
            <a:pPr indent="0" algn="r" fontAlgn="auto">
              <a:lnSpc>
                <a:spcPct val="100000"/>
              </a:lnSpc>
            </a:pPr>
            <a:r>
              <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售后服务热线</a:t>
            </a:r>
            <a:endPar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indent="0" algn="r" fontAlgn="auto">
              <a:lnSpc>
                <a:spcPct val="100000"/>
              </a:lnSpc>
            </a:pPr>
            <a:r>
              <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After-Sales Service Hotline</a:t>
            </a:r>
            <a:endPar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sp>
        <p:nvSpPr>
          <p:cNvPr id="37" name="TextBox 36"/>
          <p:cNvSpPr txBox="1"/>
          <p:nvPr>
            <p:custDataLst>
              <p:tags r:id="rId8"/>
            </p:custDataLst>
          </p:nvPr>
        </p:nvSpPr>
        <p:spPr>
          <a:xfrm>
            <a:off x="1401445" y="2919095"/>
            <a:ext cx="1969135" cy="455930"/>
          </a:xfrm>
          <a:prstGeom prst="rect">
            <a:avLst/>
          </a:prstGeom>
          <a:noFill/>
        </p:spPr>
        <p:txBody>
          <a:bodyPr wrap="square" lIns="0" tIns="0" rIns="0" bIns="0" rtlCol="0">
            <a:spAutoFit/>
          </a:bodyPr>
          <a:lstStyle/>
          <a:p>
            <a:pPr indent="0" algn="r" fontAlgn="auto">
              <a:lnSpc>
                <a:spcPct val="100000"/>
              </a:lnSpc>
            </a:pPr>
            <a:r>
              <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博客技术文档支持</a:t>
            </a:r>
            <a:endPar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algn="r">
              <a:lnSpc>
                <a:spcPct val="130000"/>
              </a:lnSpc>
            </a:pPr>
            <a:r>
              <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Blog Tech Docs Support</a:t>
            </a:r>
            <a:endPar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sp>
        <p:nvSpPr>
          <p:cNvPr id="38" name="TextBox 37"/>
          <p:cNvSpPr txBox="1"/>
          <p:nvPr>
            <p:custDataLst>
              <p:tags r:id="rId9"/>
            </p:custDataLst>
          </p:nvPr>
        </p:nvSpPr>
        <p:spPr>
          <a:xfrm>
            <a:off x="1817370" y="4773295"/>
            <a:ext cx="1906270" cy="415290"/>
          </a:xfrm>
          <a:prstGeom prst="rect">
            <a:avLst/>
          </a:prstGeom>
          <a:noFill/>
        </p:spPr>
        <p:txBody>
          <a:bodyPr wrap="square" lIns="0" tIns="0" rIns="0" bIns="0" rtlCol="0">
            <a:spAutoFit/>
          </a:bodyPr>
          <a:lstStyle/>
          <a:p>
            <a:pPr indent="0" algn="r" fontAlgn="auto">
              <a:lnSpc>
                <a:spcPct val="100000"/>
              </a:lnSpc>
            </a:pPr>
            <a:r>
              <a:rPr lang="zh-CN" altLang="en-US"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微信、</a:t>
            </a:r>
            <a:r>
              <a:rPr lang="en-US" altLang="zh-CN"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QQ</a:t>
            </a:r>
            <a:r>
              <a:rPr lang="zh-CN" altLang="en-US"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服务群</a:t>
            </a:r>
            <a:r>
              <a:rPr lang="en-US" altLang="zh-CN" sz="900"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WeChat &amp; QQ Service Groups</a:t>
            </a:r>
            <a:endParaRPr lang="en-US" altLang="zh-CN" sz="900" b="1"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endParaRPr>
          </a:p>
        </p:txBody>
      </p:sp>
      <p:sp>
        <p:nvSpPr>
          <p:cNvPr id="39" name="TextBox 38"/>
          <p:cNvSpPr txBox="1"/>
          <p:nvPr>
            <p:custDataLst>
              <p:tags r:id="rId10"/>
            </p:custDataLst>
          </p:nvPr>
        </p:nvSpPr>
        <p:spPr>
          <a:xfrm>
            <a:off x="8099366" y="1105535"/>
            <a:ext cx="1628253" cy="415290"/>
          </a:xfrm>
          <a:prstGeom prst="rect">
            <a:avLst/>
          </a:prstGeom>
          <a:noFill/>
        </p:spPr>
        <p:txBody>
          <a:bodyPr wrap="square" lIns="0" tIns="0" rIns="0" bIns="0" rtlCol="0">
            <a:spAutoFit/>
          </a:bodyPr>
          <a:lstStyle/>
          <a:p>
            <a:pPr indent="0" fontAlgn="auto">
              <a:lnSpc>
                <a:spcPct val="100000"/>
              </a:lnSpc>
            </a:pPr>
            <a:r>
              <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支持远程协助</a:t>
            </a:r>
            <a:endPar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indent="0" fontAlgn="auto">
              <a:lnSpc>
                <a:spcPct val="100000"/>
              </a:lnSpc>
            </a:pPr>
            <a:r>
              <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Remote assistance supported</a:t>
            </a:r>
            <a:endPar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sp>
        <p:nvSpPr>
          <p:cNvPr id="40" name="TextBox 39"/>
          <p:cNvSpPr txBox="1"/>
          <p:nvPr>
            <p:custDataLst>
              <p:tags r:id="rId11"/>
            </p:custDataLst>
          </p:nvPr>
        </p:nvSpPr>
        <p:spPr>
          <a:xfrm>
            <a:off x="8879840" y="2883535"/>
            <a:ext cx="1779270" cy="415290"/>
          </a:xfrm>
          <a:prstGeom prst="rect">
            <a:avLst/>
          </a:prstGeom>
          <a:noFill/>
        </p:spPr>
        <p:txBody>
          <a:bodyPr wrap="square" lIns="0" tIns="0" rIns="0" bIns="0" rtlCol="0">
            <a:spAutoFit/>
          </a:bodyPr>
          <a:lstStyle/>
          <a:p>
            <a:pPr indent="0" fontAlgn="auto">
              <a:lnSpc>
                <a:spcPct val="100000"/>
              </a:lnSpc>
            </a:pPr>
            <a:r>
              <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现场技术支持</a:t>
            </a:r>
            <a:endPar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indent="0" fontAlgn="auto">
              <a:lnSpc>
                <a:spcPct val="100000"/>
              </a:lnSpc>
            </a:pPr>
            <a:r>
              <a:rPr lang="en-US" altLang="zh-CN" sz="900" dirty="0">
                <a:solidFill>
                  <a:schemeClr val="bg1">
                    <a:lumMod val="10000"/>
                    <a:lumOff val="90000"/>
                  </a:schemeClr>
                </a:solidFill>
                <a:latin typeface="微软雅黑" panose="020B0503020204020204" charset="-122"/>
                <a:ea typeface="微软雅黑" panose="020B0503020204020204" charset="-122"/>
                <a:cs typeface="微软雅黑" panose="020B0503020204020204" charset="-122"/>
                <a:sym typeface="思源黑体 CN Regular" panose="020B0500000000000000" charset="-122"/>
              </a:rPr>
              <a:t>On-site Technical Support: </a:t>
            </a:r>
            <a:endParaRPr lang="zh-CN" altLang="en-US" sz="900"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sp>
        <p:nvSpPr>
          <p:cNvPr id="41" name="TextBox 40"/>
          <p:cNvSpPr txBox="1"/>
          <p:nvPr>
            <p:custDataLst>
              <p:tags r:id="rId12"/>
            </p:custDataLst>
          </p:nvPr>
        </p:nvSpPr>
        <p:spPr>
          <a:xfrm>
            <a:off x="8366125" y="4766945"/>
            <a:ext cx="2238375" cy="455930"/>
          </a:xfrm>
          <a:prstGeom prst="rect">
            <a:avLst/>
          </a:prstGeom>
          <a:noFill/>
        </p:spPr>
        <p:txBody>
          <a:bodyPr wrap="square" lIns="0" tIns="0" rIns="0" bIns="0" rtlCol="0">
            <a:spAutoFit/>
          </a:bodyPr>
          <a:lstStyle/>
          <a:p>
            <a:pPr indent="0" fontAlgn="auto">
              <a:lnSpc>
                <a:spcPct val="100000"/>
              </a:lnSpc>
            </a:pPr>
            <a:r>
              <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公众号平台讯息</a:t>
            </a:r>
            <a:endParaRPr lang="zh-CN" altLang="en-US" b="1"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a:lnSpc>
                <a:spcPct val="130000"/>
              </a:lnSpc>
            </a:pPr>
            <a:r>
              <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Official WeChat Account Information</a:t>
            </a:r>
            <a:endPar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sp>
        <p:nvSpPr>
          <p:cNvPr id="10"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07</a:t>
            </a:r>
            <a:endParaRPr lang="is-IS" altLang="zh-CN" dirty="0">
              <a:solidFill>
                <a:schemeClr val="bg2"/>
              </a:solidFill>
              <a:latin typeface="微软雅黑" panose="020B0503020204020204" charset="-122"/>
              <a:ea typeface="微软雅黑" panose="020B0503020204020204" charset="-122"/>
            </a:endParaRPr>
          </a:p>
        </p:txBody>
      </p:sp>
      <p:grpSp>
        <p:nvGrpSpPr>
          <p:cNvPr id="31" name="组合 19"/>
          <p:cNvGrpSpPr/>
          <p:nvPr/>
        </p:nvGrpSpPr>
        <p:grpSpPr>
          <a:xfrm>
            <a:off x="369165" y="333145"/>
            <a:ext cx="11459846" cy="506059"/>
            <a:chOff x="369165" y="333145"/>
            <a:chExt cx="11459846" cy="506059"/>
          </a:xfrm>
        </p:grpSpPr>
        <p:cxnSp>
          <p:nvCxnSpPr>
            <p:cNvPr id="48"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0"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dirty="0">
                <a:solidFill>
                  <a:schemeClr val="bg2"/>
                </a:solidFill>
                <a:latin typeface="微软雅黑" panose="020B0503020204020204" charset="-122"/>
                <a:ea typeface="微软雅黑" panose="020B0503020204020204" charset="-122"/>
                <a:sym typeface="+mn-ea"/>
              </a:rPr>
              <a:t>爱宝售后服务体系</a:t>
            </a:r>
            <a:endParaRPr dirty="0">
              <a:solidFill>
                <a:schemeClr val="bg2"/>
              </a:solidFill>
              <a:latin typeface="微软雅黑" panose="020B0503020204020204" charset="-122"/>
              <a:ea typeface="微软雅黑" panose="020B0503020204020204" charset="-122"/>
              <a:sym typeface="+mn-ea"/>
            </a:endParaRPr>
          </a:p>
        </p:txBody>
      </p:sp>
      <p:sp>
        <p:nvSpPr>
          <p:cNvPr id="51" name="副标题 2"/>
          <p:cNvSpPr txBox="1"/>
          <p:nvPr/>
        </p:nvSpPr>
        <p:spPr>
          <a:xfrm>
            <a:off x="1440180" y="581025"/>
            <a:ext cx="361569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Aibao After-Sales Service System</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52" name="任意多边形 51"/>
          <p:cNvSpPr/>
          <p:nvPr>
            <p:custDataLst>
              <p:tags r:id="rId13"/>
            </p:custDataLst>
          </p:nvPr>
        </p:nvSpPr>
        <p:spPr>
          <a:xfrm>
            <a:off x="4358684" y="2519951"/>
            <a:ext cx="3491182" cy="2946805"/>
          </a:xfrm>
          <a:custGeom>
            <a:avLst/>
            <a:gdLst>
              <a:gd name="connsiteX0" fmla="*/ 1749357 w 3491182"/>
              <a:gd name="connsiteY0" fmla="*/ 0 h 2946805"/>
              <a:gd name="connsiteX1" fmla="*/ 2686577 w 3491182"/>
              <a:gd name="connsiteY1" fmla="*/ 336454 h 2946805"/>
              <a:gd name="connsiteX2" fmla="*/ 2755590 w 3491182"/>
              <a:gd name="connsiteY2" fmla="*/ 399176 h 2946805"/>
              <a:gd name="connsiteX3" fmla="*/ 3038414 w 3491182"/>
              <a:gd name="connsiteY3" fmla="*/ 325706 h 2946805"/>
              <a:gd name="connsiteX4" fmla="*/ 2924691 w 3491182"/>
              <a:gd name="connsiteY4" fmla="*/ 587514 h 2946805"/>
              <a:gd name="connsiteX5" fmla="*/ 2971127 w 3491182"/>
              <a:gd name="connsiteY5" fmla="*/ 649610 h 2946805"/>
              <a:gd name="connsiteX6" fmla="*/ 3215153 w 3491182"/>
              <a:gd name="connsiteY6" fmla="*/ 1322757 h 2946805"/>
              <a:gd name="connsiteX7" fmla="*/ 3215989 w 3491182"/>
              <a:gd name="connsiteY7" fmla="*/ 1339304 h 2946805"/>
              <a:gd name="connsiteX8" fmla="*/ 3491182 w 3491182"/>
              <a:gd name="connsiteY8" fmla="*/ 1473404 h 2946805"/>
              <a:gd name="connsiteX9" fmla="*/ 3215989 w 3491182"/>
              <a:gd name="connsiteY9" fmla="*/ 1607503 h 2946805"/>
              <a:gd name="connsiteX10" fmla="*/ 3215153 w 3491182"/>
              <a:gd name="connsiteY10" fmla="*/ 1624050 h 2946805"/>
              <a:gd name="connsiteX11" fmla="*/ 2971126 w 3491182"/>
              <a:gd name="connsiteY11" fmla="*/ 2297196 h 2946805"/>
              <a:gd name="connsiteX12" fmla="*/ 2927451 w 3491182"/>
              <a:gd name="connsiteY12" fmla="*/ 2355602 h 2946805"/>
              <a:gd name="connsiteX13" fmla="*/ 3035969 w 3491182"/>
              <a:gd name="connsiteY13" fmla="*/ 2623885 h 2946805"/>
              <a:gd name="connsiteX14" fmla="*/ 2759134 w 3491182"/>
              <a:gd name="connsiteY14" fmla="*/ 2544409 h 2946805"/>
              <a:gd name="connsiteX15" fmla="*/ 2686578 w 3491182"/>
              <a:gd name="connsiteY15" fmla="*/ 2610352 h 2946805"/>
              <a:gd name="connsiteX16" fmla="*/ 1749357 w 3491182"/>
              <a:gd name="connsiteY16" fmla="*/ 2946805 h 2946805"/>
              <a:gd name="connsiteX17" fmla="*/ 812136 w 3491182"/>
              <a:gd name="connsiteY17" fmla="*/ 2610352 h 2946805"/>
              <a:gd name="connsiteX18" fmla="*/ 737772 w 3491182"/>
              <a:gd name="connsiteY18" fmla="*/ 2542766 h 2946805"/>
              <a:gd name="connsiteX19" fmla="*/ 455214 w 3491182"/>
              <a:gd name="connsiteY19" fmla="*/ 2623886 h 2946805"/>
              <a:gd name="connsiteX20" fmla="*/ 566375 w 3491182"/>
              <a:gd name="connsiteY20" fmla="*/ 2349065 h 2946805"/>
              <a:gd name="connsiteX21" fmla="*/ 527587 w 3491182"/>
              <a:gd name="connsiteY21" fmla="*/ 2297196 h 2946805"/>
              <a:gd name="connsiteX22" fmla="*/ 283561 w 3491182"/>
              <a:gd name="connsiteY22" fmla="*/ 1624050 h 2946805"/>
              <a:gd name="connsiteX23" fmla="*/ 282915 w 3491182"/>
              <a:gd name="connsiteY23" fmla="*/ 1611265 h 2946805"/>
              <a:gd name="connsiteX24" fmla="*/ 0 w 3491182"/>
              <a:gd name="connsiteY24" fmla="*/ 1473403 h 2946805"/>
              <a:gd name="connsiteX25" fmla="*/ 282915 w 3491182"/>
              <a:gd name="connsiteY25" fmla="*/ 1335542 h 2946805"/>
              <a:gd name="connsiteX26" fmla="*/ 283560 w 3491182"/>
              <a:gd name="connsiteY26" fmla="*/ 1322756 h 2946805"/>
              <a:gd name="connsiteX27" fmla="*/ 527588 w 3491182"/>
              <a:gd name="connsiteY27" fmla="*/ 649610 h 2946805"/>
              <a:gd name="connsiteX28" fmla="*/ 569258 w 3491182"/>
              <a:gd name="connsiteY28" fmla="*/ 593885 h 2946805"/>
              <a:gd name="connsiteX29" fmla="*/ 452768 w 3491182"/>
              <a:gd name="connsiteY29" fmla="*/ 325706 h 2946805"/>
              <a:gd name="connsiteX30" fmla="*/ 741450 w 3491182"/>
              <a:gd name="connsiteY30" fmla="*/ 400698 h 2946805"/>
              <a:gd name="connsiteX31" fmla="*/ 812135 w 3491182"/>
              <a:gd name="connsiteY31" fmla="*/ 336454 h 2946805"/>
              <a:gd name="connsiteX32" fmla="*/ 1749357 w 3491182"/>
              <a:gd name="connsiteY32" fmla="*/ 0 h 29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91182" h="2946805">
                <a:moveTo>
                  <a:pt x="1749357" y="0"/>
                </a:moveTo>
                <a:cubicBezTo>
                  <a:pt x="2105367" y="1"/>
                  <a:pt x="2431887" y="126264"/>
                  <a:pt x="2686577" y="336454"/>
                </a:cubicBezTo>
                <a:lnTo>
                  <a:pt x="2755590" y="399176"/>
                </a:lnTo>
                <a:lnTo>
                  <a:pt x="3038414" y="325706"/>
                </a:lnTo>
                <a:lnTo>
                  <a:pt x="2924691" y="587514"/>
                </a:lnTo>
                <a:lnTo>
                  <a:pt x="2971127" y="649610"/>
                </a:lnTo>
                <a:cubicBezTo>
                  <a:pt x="3103517" y="845574"/>
                  <a:pt x="3190003" y="1075099"/>
                  <a:pt x="3215153" y="1322757"/>
                </a:cubicBezTo>
                <a:lnTo>
                  <a:pt x="3215989" y="1339304"/>
                </a:lnTo>
                <a:lnTo>
                  <a:pt x="3491182" y="1473404"/>
                </a:lnTo>
                <a:lnTo>
                  <a:pt x="3215989" y="1607503"/>
                </a:lnTo>
                <a:lnTo>
                  <a:pt x="3215153" y="1624050"/>
                </a:lnTo>
                <a:cubicBezTo>
                  <a:pt x="3190003" y="1871707"/>
                  <a:pt x="3103516" y="2101232"/>
                  <a:pt x="2971126" y="2297196"/>
                </a:cubicBezTo>
                <a:lnTo>
                  <a:pt x="2927451" y="2355602"/>
                </a:lnTo>
                <a:lnTo>
                  <a:pt x="3035969" y="2623885"/>
                </a:lnTo>
                <a:lnTo>
                  <a:pt x="2759134" y="2544409"/>
                </a:lnTo>
                <a:lnTo>
                  <a:pt x="2686578" y="2610352"/>
                </a:lnTo>
                <a:cubicBezTo>
                  <a:pt x="2431887" y="2820542"/>
                  <a:pt x="2105367" y="2946806"/>
                  <a:pt x="1749357" y="2946805"/>
                </a:cubicBezTo>
                <a:cubicBezTo>
                  <a:pt x="1393347" y="2946805"/>
                  <a:pt x="1066827" y="2820541"/>
                  <a:pt x="812136" y="2610352"/>
                </a:cubicBezTo>
                <a:lnTo>
                  <a:pt x="737772" y="2542766"/>
                </a:lnTo>
                <a:lnTo>
                  <a:pt x="455214" y="2623886"/>
                </a:lnTo>
                <a:lnTo>
                  <a:pt x="566375" y="2349065"/>
                </a:lnTo>
                <a:lnTo>
                  <a:pt x="527587" y="2297196"/>
                </a:lnTo>
                <a:cubicBezTo>
                  <a:pt x="395197" y="2101233"/>
                  <a:pt x="308712" y="1871707"/>
                  <a:pt x="283561" y="1624050"/>
                </a:cubicBezTo>
                <a:lnTo>
                  <a:pt x="282915" y="1611265"/>
                </a:lnTo>
                <a:lnTo>
                  <a:pt x="0" y="1473403"/>
                </a:lnTo>
                <a:lnTo>
                  <a:pt x="282915" y="1335542"/>
                </a:lnTo>
                <a:lnTo>
                  <a:pt x="283560" y="1322756"/>
                </a:lnTo>
                <a:cubicBezTo>
                  <a:pt x="308712" y="1075099"/>
                  <a:pt x="395197" y="845574"/>
                  <a:pt x="527588" y="649610"/>
                </a:cubicBezTo>
                <a:lnTo>
                  <a:pt x="569258" y="593885"/>
                </a:lnTo>
                <a:lnTo>
                  <a:pt x="452768" y="325706"/>
                </a:lnTo>
                <a:lnTo>
                  <a:pt x="741450" y="400698"/>
                </a:lnTo>
                <a:lnTo>
                  <a:pt x="812135" y="336454"/>
                </a:lnTo>
                <a:cubicBezTo>
                  <a:pt x="1066827" y="126265"/>
                  <a:pt x="1393347" y="1"/>
                  <a:pt x="1749357" y="0"/>
                </a:cubicBezTo>
                <a:close/>
              </a:path>
            </a:pathLst>
          </a:custGeom>
          <a:solidFill>
            <a:schemeClr val="bg2">
              <a:alpha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思源黑体 CN Regular" panose="020B0500000000000000" charset="-122"/>
              <a:ea typeface="思源黑体 CN Regular" panose="020B0500000000000000" charset="-122"/>
              <a:sym typeface="思源黑体 CN Regular" panose="020B0500000000000000" charset="-122"/>
            </a:endParaRPr>
          </a:p>
        </p:txBody>
      </p:sp>
      <p:sp>
        <p:nvSpPr>
          <p:cNvPr id="53" name="椭圆 52"/>
          <p:cNvSpPr/>
          <p:nvPr>
            <p:custDataLst>
              <p:tags r:id="rId14"/>
            </p:custDataLst>
          </p:nvPr>
        </p:nvSpPr>
        <p:spPr>
          <a:xfrm>
            <a:off x="3974449" y="1859762"/>
            <a:ext cx="4267184" cy="4267182"/>
          </a:xfrm>
          <a:prstGeom prst="ellipse">
            <a:avLst/>
          </a:prstGeom>
          <a:noFill/>
          <a:ln w="28575"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grpSp>
        <p:nvGrpSpPr>
          <p:cNvPr id="54" name="组合 53"/>
          <p:cNvGrpSpPr/>
          <p:nvPr/>
        </p:nvGrpSpPr>
        <p:grpSpPr>
          <a:xfrm>
            <a:off x="7366695" y="2282524"/>
            <a:ext cx="617380" cy="617381"/>
            <a:chOff x="5850034" y="1848492"/>
            <a:chExt cx="504056" cy="504056"/>
          </a:xfrm>
          <a:solidFill>
            <a:srgbClr val="7030A0"/>
          </a:solidFill>
          <a:effectLst>
            <a:outerShdw blurRad="101600" dist="38100" dir="2700000" algn="tl" rotWithShape="0">
              <a:prstClr val="black">
                <a:alpha val="15000"/>
              </a:prstClr>
            </a:outerShdw>
          </a:effectLst>
        </p:grpSpPr>
        <p:sp>
          <p:nvSpPr>
            <p:cNvPr id="55" name="椭圆 54"/>
            <p:cNvSpPr/>
            <p:nvPr>
              <p:custDataLst>
                <p:tags r:id="rId15"/>
              </p:custDataLst>
            </p:nvPr>
          </p:nvSpPr>
          <p:spPr>
            <a:xfrm>
              <a:off x="5850034" y="184849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sp>
          <p:nvSpPr>
            <p:cNvPr id="56" name="TextBox 18"/>
            <p:cNvSpPr txBox="1"/>
            <p:nvPr>
              <p:custDataLst>
                <p:tags r:id="rId16"/>
              </p:custDataLst>
            </p:nvPr>
          </p:nvSpPr>
          <p:spPr>
            <a:xfrm>
              <a:off x="5922515" y="1923325"/>
              <a:ext cx="370641" cy="345460"/>
            </a:xfrm>
            <a:prstGeom prst="rect">
              <a:avLst/>
            </a:prstGeom>
            <a:grpFill/>
          </p:spPr>
          <p:txBody>
            <a:bodyPr wrap="none" rtlCol="0">
              <a:spAutoFit/>
            </a:bodyPr>
            <a:lstStyle/>
            <a:p>
              <a:pPr algn="ctr">
                <a:lnSpc>
                  <a:spcPct val="130000"/>
                </a:lnSpc>
              </a:pPr>
              <a:r>
                <a:rPr lang="en-US" altLang="zh-CN" b="1" dirty="0">
                  <a:solidFill>
                    <a:schemeClr val="bg1"/>
                  </a:solidFill>
                  <a:latin typeface="思源黑体 CN Regular" panose="020B0500000000000000" charset="-122"/>
                  <a:ea typeface="思源黑体 CN Regular" panose="020B0500000000000000" charset="-122"/>
                  <a:sym typeface="思源黑体 CN Regular" panose="020B0500000000000000" charset="-122"/>
                </a:rPr>
                <a:t>04</a:t>
              </a:r>
              <a:endParaRPr lang="zh-CN" altLang="en-US" b="1" dirty="0">
                <a:solidFill>
                  <a:schemeClr val="bg1"/>
                </a:solidFill>
                <a:latin typeface="思源黑体 CN Regular" panose="020B0500000000000000" charset="-122"/>
                <a:ea typeface="思源黑体 CN Regular" panose="020B0500000000000000" charset="-122"/>
                <a:sym typeface="思源黑体 CN Regular" panose="020B0500000000000000" charset="-122"/>
              </a:endParaRPr>
            </a:p>
          </p:txBody>
        </p:sp>
      </p:grpSp>
      <p:grpSp>
        <p:nvGrpSpPr>
          <p:cNvPr id="57" name="组合 56"/>
          <p:cNvGrpSpPr/>
          <p:nvPr/>
        </p:nvGrpSpPr>
        <p:grpSpPr>
          <a:xfrm>
            <a:off x="7408968" y="5051799"/>
            <a:ext cx="617380" cy="617381"/>
            <a:chOff x="5850034" y="3325028"/>
            <a:chExt cx="504056" cy="504056"/>
          </a:xfrm>
          <a:solidFill>
            <a:srgbClr val="00B050"/>
          </a:solidFill>
          <a:effectLst>
            <a:outerShdw blurRad="101600" dist="38100" dir="2700000" algn="tl" rotWithShape="0">
              <a:prstClr val="black">
                <a:alpha val="15000"/>
              </a:prstClr>
            </a:outerShdw>
          </a:effectLst>
        </p:grpSpPr>
        <p:sp>
          <p:nvSpPr>
            <p:cNvPr id="58" name="椭圆 57"/>
            <p:cNvSpPr/>
            <p:nvPr>
              <p:custDataLst>
                <p:tags r:id="rId17"/>
              </p:custDataLst>
            </p:nvPr>
          </p:nvSpPr>
          <p:spPr>
            <a:xfrm>
              <a:off x="5850034" y="332502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sp>
          <p:nvSpPr>
            <p:cNvPr id="59" name="TextBox 19"/>
            <p:cNvSpPr txBox="1"/>
            <p:nvPr>
              <p:custDataLst>
                <p:tags r:id="rId18"/>
              </p:custDataLst>
            </p:nvPr>
          </p:nvSpPr>
          <p:spPr>
            <a:xfrm>
              <a:off x="5925051" y="3407779"/>
              <a:ext cx="370641" cy="345460"/>
            </a:xfrm>
            <a:prstGeom prst="rect">
              <a:avLst/>
            </a:prstGeom>
            <a:grpFill/>
          </p:spPr>
          <p:txBody>
            <a:bodyPr wrap="none" rtlCol="0">
              <a:spAutoFit/>
            </a:bodyPr>
            <a:lstStyle/>
            <a:p>
              <a:pPr algn="ctr">
                <a:lnSpc>
                  <a:spcPct val="130000"/>
                </a:lnSpc>
              </a:pPr>
              <a:r>
                <a:rPr lang="en-US" altLang="zh-CN" b="1" dirty="0">
                  <a:solidFill>
                    <a:schemeClr val="bg1"/>
                  </a:solidFill>
                  <a:latin typeface="思源黑体 CN Regular" panose="020B0500000000000000" charset="-122"/>
                  <a:ea typeface="思源黑体 CN Regular" panose="020B0500000000000000" charset="-122"/>
                  <a:sym typeface="思源黑体 CN Regular" panose="020B0500000000000000" charset="-122"/>
                </a:rPr>
                <a:t>06</a:t>
              </a:r>
              <a:endParaRPr lang="zh-CN" altLang="en-US" b="1" dirty="0">
                <a:solidFill>
                  <a:schemeClr val="bg1"/>
                </a:solidFill>
                <a:latin typeface="思源黑体 CN Regular" panose="020B0500000000000000" charset="-122"/>
                <a:ea typeface="思源黑体 CN Regular" panose="020B0500000000000000" charset="-122"/>
                <a:sym typeface="思源黑体 CN Regular" panose="020B0500000000000000" charset="-122"/>
              </a:endParaRPr>
            </a:p>
          </p:txBody>
        </p:sp>
      </p:grpSp>
      <p:grpSp>
        <p:nvGrpSpPr>
          <p:cNvPr id="61" name="组合 60"/>
          <p:cNvGrpSpPr/>
          <p:nvPr/>
        </p:nvGrpSpPr>
        <p:grpSpPr>
          <a:xfrm>
            <a:off x="7943369" y="3705229"/>
            <a:ext cx="617380" cy="617381"/>
            <a:chOff x="6156589" y="2586760"/>
            <a:chExt cx="504056" cy="504056"/>
          </a:xfrm>
          <a:solidFill>
            <a:srgbClr val="00B0F0"/>
          </a:solidFill>
          <a:effectLst>
            <a:outerShdw blurRad="101600" dist="38100" dir="2700000" algn="tl" rotWithShape="0">
              <a:prstClr val="black">
                <a:alpha val="15000"/>
              </a:prstClr>
            </a:outerShdw>
          </a:effectLst>
        </p:grpSpPr>
        <p:sp>
          <p:nvSpPr>
            <p:cNvPr id="62" name="椭圆 61"/>
            <p:cNvSpPr/>
            <p:nvPr>
              <p:custDataLst>
                <p:tags r:id="rId19"/>
              </p:custDataLst>
            </p:nvPr>
          </p:nvSpPr>
          <p:spPr>
            <a:xfrm>
              <a:off x="6156589" y="2586760"/>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b="1">
                <a:latin typeface="思源黑体 CN Regular" panose="020B0500000000000000" charset="-122"/>
                <a:ea typeface="思源黑体 CN Regular" panose="020B0500000000000000" charset="-122"/>
                <a:sym typeface="思源黑体 CN Regular" panose="020B0500000000000000" charset="-122"/>
              </a:endParaRPr>
            </a:p>
          </p:txBody>
        </p:sp>
        <p:sp>
          <p:nvSpPr>
            <p:cNvPr id="63" name="TextBox 20"/>
            <p:cNvSpPr txBox="1"/>
            <p:nvPr>
              <p:custDataLst>
                <p:tags r:id="rId20"/>
              </p:custDataLst>
            </p:nvPr>
          </p:nvSpPr>
          <p:spPr>
            <a:xfrm>
              <a:off x="6230855" y="2657227"/>
              <a:ext cx="370641" cy="345460"/>
            </a:xfrm>
            <a:prstGeom prst="rect">
              <a:avLst/>
            </a:prstGeom>
            <a:grpFill/>
          </p:spPr>
          <p:txBody>
            <a:bodyPr wrap="none" rtlCol="0">
              <a:spAutoFit/>
            </a:bodyPr>
            <a:lstStyle/>
            <a:p>
              <a:pPr algn="ctr">
                <a:lnSpc>
                  <a:spcPct val="130000"/>
                </a:lnSpc>
              </a:pPr>
              <a:r>
                <a:rPr lang="en-US" altLang="zh-CN" b="1" dirty="0">
                  <a:solidFill>
                    <a:schemeClr val="bg1"/>
                  </a:solidFill>
                  <a:latin typeface="思源黑体 CN Regular" panose="020B0500000000000000" charset="-122"/>
                  <a:ea typeface="思源黑体 CN Regular" panose="020B0500000000000000" charset="-122"/>
                  <a:sym typeface="思源黑体 CN Regular" panose="020B0500000000000000" charset="-122"/>
                </a:rPr>
                <a:t>05</a:t>
              </a:r>
              <a:endParaRPr lang="zh-CN" altLang="en-US" b="1" dirty="0">
                <a:solidFill>
                  <a:schemeClr val="bg1"/>
                </a:solidFill>
                <a:latin typeface="思源黑体 CN Regular" panose="020B0500000000000000" charset="-122"/>
                <a:ea typeface="思源黑体 CN Regular" panose="020B0500000000000000" charset="-122"/>
                <a:sym typeface="思源黑体 CN Regular" panose="020B0500000000000000" charset="-122"/>
              </a:endParaRPr>
            </a:p>
          </p:txBody>
        </p:sp>
      </p:grpSp>
      <p:grpSp>
        <p:nvGrpSpPr>
          <p:cNvPr id="64" name="组合 63"/>
          <p:cNvGrpSpPr/>
          <p:nvPr/>
        </p:nvGrpSpPr>
        <p:grpSpPr>
          <a:xfrm>
            <a:off x="4208508" y="2296324"/>
            <a:ext cx="617380" cy="617381"/>
            <a:chOff x="2769119" y="1848492"/>
            <a:chExt cx="504056" cy="504056"/>
          </a:xfrm>
          <a:solidFill>
            <a:schemeClr val="accent3"/>
          </a:solidFill>
          <a:effectLst>
            <a:outerShdw blurRad="101600" dist="38100" dir="2700000" algn="tl" rotWithShape="0">
              <a:prstClr val="black">
                <a:alpha val="15000"/>
              </a:prstClr>
            </a:outerShdw>
          </a:effectLst>
        </p:grpSpPr>
        <p:sp>
          <p:nvSpPr>
            <p:cNvPr id="65" name="椭圆 64"/>
            <p:cNvSpPr/>
            <p:nvPr>
              <p:custDataLst>
                <p:tags r:id="rId21"/>
              </p:custDataLst>
            </p:nvPr>
          </p:nvSpPr>
          <p:spPr>
            <a:xfrm>
              <a:off x="2769119" y="184849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sp>
          <p:nvSpPr>
            <p:cNvPr id="66" name="TextBox 15"/>
            <p:cNvSpPr txBox="1"/>
            <p:nvPr>
              <p:custDataLst>
                <p:tags r:id="rId22"/>
              </p:custDataLst>
            </p:nvPr>
          </p:nvSpPr>
          <p:spPr>
            <a:xfrm>
              <a:off x="2834106" y="1935705"/>
              <a:ext cx="370641" cy="345460"/>
            </a:xfrm>
            <a:prstGeom prst="rect">
              <a:avLst/>
            </a:prstGeom>
            <a:grpFill/>
          </p:spPr>
          <p:txBody>
            <a:bodyPr wrap="none" rtlCol="0" anchor="ctr">
              <a:spAutoFit/>
            </a:bodyPr>
            <a:lstStyle/>
            <a:p>
              <a:pPr algn="ctr">
                <a:lnSpc>
                  <a:spcPct val="130000"/>
                </a:lnSpc>
              </a:pPr>
              <a:r>
                <a:rPr lang="en-US" altLang="zh-CN" b="1" dirty="0">
                  <a:solidFill>
                    <a:schemeClr val="bg1"/>
                  </a:solidFill>
                  <a:latin typeface="思源黑体 CN Regular" panose="020B0500000000000000" charset="-122"/>
                  <a:ea typeface="思源黑体 CN Regular" panose="020B0500000000000000" charset="-122"/>
                  <a:sym typeface="思源黑体 CN Regular" panose="020B0500000000000000" charset="-122"/>
                </a:rPr>
                <a:t>01</a:t>
              </a:r>
              <a:endParaRPr lang="zh-CN" altLang="en-US" b="1" dirty="0">
                <a:solidFill>
                  <a:schemeClr val="bg1"/>
                </a:solidFill>
                <a:latin typeface="思源黑体 CN Regular" panose="020B0500000000000000" charset="-122"/>
                <a:ea typeface="思源黑体 CN Regular" panose="020B0500000000000000" charset="-122"/>
                <a:sym typeface="思源黑体 CN Regular" panose="020B0500000000000000" charset="-122"/>
              </a:endParaRPr>
            </a:p>
          </p:txBody>
        </p:sp>
      </p:grpSp>
      <p:grpSp>
        <p:nvGrpSpPr>
          <p:cNvPr id="67" name="组合 66"/>
          <p:cNvGrpSpPr/>
          <p:nvPr/>
        </p:nvGrpSpPr>
        <p:grpSpPr>
          <a:xfrm>
            <a:off x="3637166" y="3691171"/>
            <a:ext cx="617380" cy="617381"/>
            <a:chOff x="2471142" y="2586760"/>
            <a:chExt cx="504056" cy="504056"/>
          </a:xfrm>
          <a:solidFill>
            <a:srgbClr val="FFFF00"/>
          </a:solidFill>
          <a:effectLst>
            <a:outerShdw blurRad="101600" dist="38100" dir="2700000" algn="tl" rotWithShape="0">
              <a:prstClr val="black">
                <a:alpha val="15000"/>
              </a:prstClr>
            </a:outerShdw>
          </a:effectLst>
        </p:grpSpPr>
        <p:sp>
          <p:nvSpPr>
            <p:cNvPr id="68" name="椭圆 67"/>
            <p:cNvSpPr/>
            <p:nvPr>
              <p:custDataLst>
                <p:tags r:id="rId23"/>
              </p:custDataLst>
            </p:nvPr>
          </p:nvSpPr>
          <p:spPr>
            <a:xfrm>
              <a:off x="2471142" y="2586760"/>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sp>
          <p:nvSpPr>
            <p:cNvPr id="69" name="TextBox 16"/>
            <p:cNvSpPr txBox="1"/>
            <p:nvPr>
              <p:custDataLst>
                <p:tags r:id="rId24"/>
              </p:custDataLst>
            </p:nvPr>
          </p:nvSpPr>
          <p:spPr>
            <a:xfrm>
              <a:off x="2537850" y="2658508"/>
              <a:ext cx="370641" cy="345460"/>
            </a:xfrm>
            <a:prstGeom prst="rect">
              <a:avLst/>
            </a:prstGeom>
            <a:grpFill/>
          </p:spPr>
          <p:txBody>
            <a:bodyPr wrap="none" rtlCol="0">
              <a:spAutoFit/>
            </a:bodyPr>
            <a:lstStyle/>
            <a:p>
              <a:pPr algn="ctr">
                <a:lnSpc>
                  <a:spcPct val="130000"/>
                </a:lnSpc>
              </a:pPr>
              <a:r>
                <a:rPr lang="en-US" altLang="zh-CN" b="1" dirty="0">
                  <a:solidFill>
                    <a:schemeClr val="bg1"/>
                  </a:solidFill>
                  <a:latin typeface="思源黑体 CN Regular" panose="020B0500000000000000" charset="-122"/>
                  <a:ea typeface="思源黑体 CN Regular" panose="020B0500000000000000" charset="-122"/>
                  <a:sym typeface="思源黑体 CN Regular" panose="020B0500000000000000" charset="-122"/>
                </a:rPr>
                <a:t>02</a:t>
              </a:r>
              <a:endParaRPr lang="zh-CN" altLang="en-US" b="1" dirty="0">
                <a:solidFill>
                  <a:schemeClr val="bg1"/>
                </a:solidFill>
                <a:latin typeface="思源黑体 CN Regular" panose="020B0500000000000000" charset="-122"/>
                <a:ea typeface="思源黑体 CN Regular" panose="020B0500000000000000" charset="-122"/>
                <a:sym typeface="思源黑体 CN Regular" panose="020B0500000000000000" charset="-122"/>
              </a:endParaRPr>
            </a:p>
          </p:txBody>
        </p:sp>
      </p:grpSp>
      <p:grpSp>
        <p:nvGrpSpPr>
          <p:cNvPr id="70" name="组合 69"/>
          <p:cNvGrpSpPr/>
          <p:nvPr/>
        </p:nvGrpSpPr>
        <p:grpSpPr>
          <a:xfrm>
            <a:off x="4195986" y="5062221"/>
            <a:ext cx="617380" cy="617381"/>
            <a:chOff x="2769119" y="3325028"/>
            <a:chExt cx="504056" cy="504056"/>
          </a:xfrm>
          <a:solidFill>
            <a:srgbClr val="92D050"/>
          </a:solidFill>
          <a:effectLst>
            <a:outerShdw blurRad="101600" dist="38100" dir="2700000" algn="tl" rotWithShape="0">
              <a:prstClr val="black">
                <a:alpha val="15000"/>
              </a:prstClr>
            </a:outerShdw>
          </a:effectLst>
        </p:grpSpPr>
        <p:sp>
          <p:nvSpPr>
            <p:cNvPr id="71" name="椭圆 70"/>
            <p:cNvSpPr/>
            <p:nvPr>
              <p:custDataLst>
                <p:tags r:id="rId25"/>
              </p:custDataLst>
            </p:nvPr>
          </p:nvSpPr>
          <p:spPr>
            <a:xfrm>
              <a:off x="2769119" y="332502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sp>
          <p:nvSpPr>
            <p:cNvPr id="72" name="TextBox 17"/>
            <p:cNvSpPr txBox="1"/>
            <p:nvPr>
              <p:custDataLst>
                <p:tags r:id="rId26"/>
              </p:custDataLst>
            </p:nvPr>
          </p:nvSpPr>
          <p:spPr>
            <a:xfrm>
              <a:off x="2835827" y="3399270"/>
              <a:ext cx="370641" cy="345460"/>
            </a:xfrm>
            <a:prstGeom prst="rect">
              <a:avLst/>
            </a:prstGeom>
            <a:grpFill/>
          </p:spPr>
          <p:txBody>
            <a:bodyPr wrap="none" rtlCol="0">
              <a:spAutoFit/>
            </a:bodyPr>
            <a:lstStyle/>
            <a:p>
              <a:pPr algn="ctr">
                <a:lnSpc>
                  <a:spcPct val="130000"/>
                </a:lnSpc>
              </a:pPr>
              <a:r>
                <a:rPr lang="en-US" altLang="zh-CN" b="1" dirty="0">
                  <a:solidFill>
                    <a:schemeClr val="bg1"/>
                  </a:solidFill>
                  <a:latin typeface="思源黑体 CN Regular" panose="020B0500000000000000" charset="-122"/>
                  <a:ea typeface="思源黑体 CN Regular" panose="020B0500000000000000" charset="-122"/>
                  <a:sym typeface="思源黑体 CN Regular" panose="020B0500000000000000" charset="-122"/>
                </a:rPr>
                <a:t>03</a:t>
              </a:r>
              <a:endParaRPr lang="zh-CN" altLang="en-US" b="1" dirty="0">
                <a:solidFill>
                  <a:schemeClr val="bg1"/>
                </a:solidFill>
                <a:latin typeface="思源黑体 CN Regular" panose="020B0500000000000000" charset="-122"/>
                <a:ea typeface="思源黑体 CN Regular" panose="020B0500000000000000" charset="-122"/>
                <a:sym typeface="思源黑体 CN Regular" panose="020B0500000000000000" charset="-122"/>
              </a:endParaRPr>
            </a:p>
          </p:txBody>
        </p:sp>
      </p:grpSp>
      <p:grpSp>
        <p:nvGrpSpPr>
          <p:cNvPr id="73" name="组合 72"/>
          <p:cNvGrpSpPr/>
          <p:nvPr/>
        </p:nvGrpSpPr>
        <p:grpSpPr>
          <a:xfrm>
            <a:off x="5168244" y="3057497"/>
            <a:ext cx="1879588" cy="1879588"/>
            <a:chOff x="3933873" y="2159157"/>
            <a:chExt cx="1224136" cy="1224136"/>
          </a:xfrm>
          <a:solidFill>
            <a:srgbClr val="C0161C"/>
          </a:solidFill>
        </p:grpSpPr>
        <p:sp>
          <p:nvSpPr>
            <p:cNvPr id="74" name="椭圆 73"/>
            <p:cNvSpPr/>
            <p:nvPr>
              <p:custDataLst>
                <p:tags r:id="rId27"/>
              </p:custDataLst>
            </p:nvPr>
          </p:nvSpPr>
          <p:spPr>
            <a:xfrm>
              <a:off x="3933873" y="2159157"/>
              <a:ext cx="1224136" cy="12241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940">
                <a:latin typeface="思源黑体 CN Regular" panose="020B0500000000000000" charset="-122"/>
                <a:ea typeface="思源黑体 CN Regular" panose="020B0500000000000000" charset="-122"/>
                <a:sym typeface="思源黑体 CN Regular" panose="020B0500000000000000" charset="-122"/>
              </a:endParaRPr>
            </a:p>
          </p:txBody>
        </p:sp>
        <p:sp>
          <p:nvSpPr>
            <p:cNvPr id="75" name="TextBox 3"/>
            <p:cNvSpPr txBox="1"/>
            <p:nvPr>
              <p:custDataLst>
                <p:tags r:id="rId28"/>
              </p:custDataLst>
            </p:nvPr>
          </p:nvSpPr>
          <p:spPr>
            <a:xfrm>
              <a:off x="4060009" y="2341538"/>
              <a:ext cx="1010746" cy="918108"/>
            </a:xfrm>
            <a:prstGeom prst="rect">
              <a:avLst/>
            </a:prstGeom>
            <a:noFill/>
          </p:spPr>
          <p:txBody>
            <a:bodyPr wrap="square" rtlCol="0">
              <a:spAutoFit/>
            </a:bodyPr>
            <a:lstStyle/>
            <a:p>
              <a:pPr algn="ctr">
                <a:lnSpc>
                  <a:spcPct val="130000"/>
                </a:lnSpc>
              </a:pPr>
              <a:r>
                <a:rPr lang="zh-CN" sz="24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售后服务体系</a:t>
              </a:r>
              <a:endParaRPr lang="zh-CN" sz="24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a:p>
              <a:pPr algn="ctr">
                <a:lnSpc>
                  <a:spcPct val="130000"/>
                </a:lnSpc>
              </a:pPr>
              <a:r>
                <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rPr>
                <a:t>Customer Service System</a:t>
              </a:r>
              <a:endParaRPr lang="en-US" altLang="zh-CN" sz="900" dirty="0">
                <a:solidFill>
                  <a:schemeClr val="bg1">
                    <a:lumMod val="10000"/>
                    <a:lumOff val="90000"/>
                  </a:schemeClr>
                </a:solidFill>
                <a:latin typeface="微软雅黑" panose="020B0503020204020204" charset="-122"/>
                <a:ea typeface="微软雅黑" panose="020B0503020204020204" charset="-122"/>
                <a:sym typeface="思源黑体 CN Regular" panose="020B0500000000000000" charset="-122"/>
              </a:endParaRPr>
            </a:p>
          </p:txBody>
        </p:sp>
      </p:grpSp>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300" fill="hold"/>
                                        <p:tgtEl>
                                          <p:spTgt spid="36"/>
                                        </p:tgtEl>
                                        <p:attrNameLst>
                                          <p:attrName>ppt_x</p:attrName>
                                        </p:attrNameLst>
                                      </p:cBhvr>
                                      <p:tavLst>
                                        <p:tav tm="0">
                                          <p:val>
                                            <p:strVal val="0-#ppt_w/2"/>
                                          </p:val>
                                        </p:tav>
                                        <p:tav tm="100000">
                                          <p:val>
                                            <p:strVal val="#ppt_x"/>
                                          </p:val>
                                        </p:tav>
                                      </p:tavLst>
                                    </p:anim>
                                    <p:anim calcmode="lin" valueType="num">
                                      <p:cBhvr additive="base">
                                        <p:cTn id="8" dur="3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300" fill="hold"/>
                                        <p:tgtEl>
                                          <p:spTgt spid="37"/>
                                        </p:tgtEl>
                                        <p:attrNameLst>
                                          <p:attrName>ppt_x</p:attrName>
                                        </p:attrNameLst>
                                      </p:cBhvr>
                                      <p:tavLst>
                                        <p:tav tm="0">
                                          <p:val>
                                            <p:strVal val="0-#ppt_w/2"/>
                                          </p:val>
                                        </p:tav>
                                        <p:tav tm="100000">
                                          <p:val>
                                            <p:strVal val="#ppt_x"/>
                                          </p:val>
                                        </p:tav>
                                      </p:tavLst>
                                    </p:anim>
                                    <p:anim calcmode="lin" valueType="num">
                                      <p:cBhvr additive="base">
                                        <p:cTn id="12" dur="3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300" fill="hold"/>
                                        <p:tgtEl>
                                          <p:spTgt spid="38"/>
                                        </p:tgtEl>
                                        <p:attrNameLst>
                                          <p:attrName>ppt_x</p:attrName>
                                        </p:attrNameLst>
                                      </p:cBhvr>
                                      <p:tavLst>
                                        <p:tav tm="0">
                                          <p:val>
                                            <p:strVal val="0-#ppt_w/2"/>
                                          </p:val>
                                        </p:tav>
                                        <p:tav tm="100000">
                                          <p:val>
                                            <p:strVal val="#ppt_x"/>
                                          </p:val>
                                        </p:tav>
                                      </p:tavLst>
                                    </p:anim>
                                    <p:anim calcmode="lin" valueType="num">
                                      <p:cBhvr additive="base">
                                        <p:cTn id="16" dur="3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300" fill="hold"/>
                                        <p:tgtEl>
                                          <p:spTgt spid="39"/>
                                        </p:tgtEl>
                                        <p:attrNameLst>
                                          <p:attrName>ppt_x</p:attrName>
                                        </p:attrNameLst>
                                      </p:cBhvr>
                                      <p:tavLst>
                                        <p:tav tm="0">
                                          <p:val>
                                            <p:strVal val="1+#ppt_w/2"/>
                                          </p:val>
                                        </p:tav>
                                        <p:tav tm="100000">
                                          <p:val>
                                            <p:strVal val="#ppt_x"/>
                                          </p:val>
                                        </p:tav>
                                      </p:tavLst>
                                    </p:anim>
                                    <p:anim calcmode="lin" valueType="num">
                                      <p:cBhvr additive="base">
                                        <p:cTn id="20" dur="3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300" fill="hold"/>
                                        <p:tgtEl>
                                          <p:spTgt spid="40"/>
                                        </p:tgtEl>
                                        <p:attrNameLst>
                                          <p:attrName>ppt_x</p:attrName>
                                        </p:attrNameLst>
                                      </p:cBhvr>
                                      <p:tavLst>
                                        <p:tav tm="0">
                                          <p:val>
                                            <p:strVal val="1+#ppt_w/2"/>
                                          </p:val>
                                        </p:tav>
                                        <p:tav tm="100000">
                                          <p:val>
                                            <p:strVal val="#ppt_x"/>
                                          </p:val>
                                        </p:tav>
                                      </p:tavLst>
                                    </p:anim>
                                    <p:anim calcmode="lin" valueType="num">
                                      <p:cBhvr additive="base">
                                        <p:cTn id="24" dur="3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300" fill="hold"/>
                                        <p:tgtEl>
                                          <p:spTgt spid="41"/>
                                        </p:tgtEl>
                                        <p:attrNameLst>
                                          <p:attrName>ppt_x</p:attrName>
                                        </p:attrNameLst>
                                      </p:cBhvr>
                                      <p:tavLst>
                                        <p:tav tm="0">
                                          <p:val>
                                            <p:strVal val="1+#ppt_w/2"/>
                                          </p:val>
                                        </p:tav>
                                        <p:tav tm="100000">
                                          <p:val>
                                            <p:strVal val="#ppt_x"/>
                                          </p:val>
                                        </p:tav>
                                      </p:tavLst>
                                    </p:anim>
                                    <p:anim calcmode="lin" valueType="num">
                                      <p:cBhvr additive="base">
                                        <p:cTn id="28" dur="300" fill="hold"/>
                                        <p:tgtEl>
                                          <p:spTgt spid="41"/>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300"/>
                                        <p:tgtEl>
                                          <p:spTgt spid="3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3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right)">
                                      <p:cBhvr>
                                        <p:cTn id="38" dur="300"/>
                                        <p:tgtEl>
                                          <p:spTgt spid="3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300"/>
                                        <p:tgtEl>
                                          <p:spTgt spid="3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300"/>
                                        <p:tgtEl>
                                          <p:spTgt spid="3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300"/>
                                        <p:tgtEl>
                                          <p:spTgt spid="35"/>
                                        </p:tgtEl>
                                      </p:cBhvr>
                                    </p:animEffect>
                                  </p:childTnLst>
                                </p:cTn>
                              </p:par>
                              <p:par>
                                <p:cTn id="48" presetID="53" presetClass="entr" presetSubtype="16"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 calcmode="lin" valueType="num">
                                      <p:cBhvr>
                                        <p:cTn id="50" dur="500" fill="hold"/>
                                        <p:tgtEl>
                                          <p:spTgt spid="73"/>
                                        </p:tgtEl>
                                        <p:attrNameLst>
                                          <p:attrName>ppt_w</p:attrName>
                                        </p:attrNameLst>
                                      </p:cBhvr>
                                      <p:tavLst>
                                        <p:tav tm="0">
                                          <p:val>
                                            <p:fltVal val="0"/>
                                          </p:val>
                                        </p:tav>
                                        <p:tav tm="100000">
                                          <p:val>
                                            <p:strVal val="#ppt_w"/>
                                          </p:val>
                                        </p:tav>
                                      </p:tavLst>
                                    </p:anim>
                                    <p:anim calcmode="lin" valueType="num">
                                      <p:cBhvr>
                                        <p:cTn id="51" dur="500" fill="hold"/>
                                        <p:tgtEl>
                                          <p:spTgt spid="73"/>
                                        </p:tgtEl>
                                        <p:attrNameLst>
                                          <p:attrName>ppt_h</p:attrName>
                                        </p:attrNameLst>
                                      </p:cBhvr>
                                      <p:tavLst>
                                        <p:tav tm="0">
                                          <p:val>
                                            <p:fltVal val="0"/>
                                          </p:val>
                                        </p:tav>
                                        <p:tav tm="100000">
                                          <p:val>
                                            <p:strVal val="#ppt_h"/>
                                          </p:val>
                                        </p:tav>
                                      </p:tavLst>
                                    </p:anim>
                                    <p:animEffect transition="in" filter="fade">
                                      <p:cBhvr>
                                        <p:cTn id="52" dur="500"/>
                                        <p:tgtEl>
                                          <p:spTgt spid="73"/>
                                        </p:tgtEl>
                                      </p:cBhvr>
                                    </p:animEffect>
                                  </p:childTnLst>
                                </p:cTn>
                              </p:par>
                              <p:par>
                                <p:cTn id="53" presetID="53" presetClass="entr" presetSubtype="16" fill="hold" grpId="0" nodeType="withEffect">
                                  <p:stCondLst>
                                    <p:cond delay="35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par>
                          <p:cTn id="58" fill="hold">
                            <p:stCondLst>
                              <p:cond delay="1000"/>
                            </p:stCondLst>
                            <p:childTnLst>
                              <p:par>
                                <p:cTn id="59" presetID="21" presetClass="entr" presetSubtype="1" fill="hold" grpId="0"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heel(1)">
                                      <p:cBhvr>
                                        <p:cTn id="61" dur="1000"/>
                                        <p:tgtEl>
                                          <p:spTgt spid="53"/>
                                        </p:tgtEl>
                                      </p:cBhvr>
                                    </p:animEffect>
                                  </p:childTnLst>
                                </p:cTn>
                              </p:par>
                            </p:childTnLst>
                          </p:cTn>
                        </p:par>
                        <p:par>
                          <p:cTn id="62" fill="hold">
                            <p:stCondLst>
                              <p:cond delay="2000"/>
                            </p:stCondLst>
                            <p:childTnLst>
                              <p:par>
                                <p:cTn id="63" presetID="53" presetClass="entr" presetSubtype="528" fill="hold"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p:cTn id="65" dur="500" fill="hold"/>
                                        <p:tgtEl>
                                          <p:spTgt spid="64"/>
                                        </p:tgtEl>
                                        <p:attrNameLst>
                                          <p:attrName>ppt_w</p:attrName>
                                        </p:attrNameLst>
                                      </p:cBhvr>
                                      <p:tavLst>
                                        <p:tav tm="0">
                                          <p:val>
                                            <p:fltVal val="0"/>
                                          </p:val>
                                        </p:tav>
                                        <p:tav tm="100000">
                                          <p:val>
                                            <p:strVal val="#ppt_w"/>
                                          </p:val>
                                        </p:tav>
                                      </p:tavLst>
                                    </p:anim>
                                    <p:anim calcmode="lin" valueType="num">
                                      <p:cBhvr>
                                        <p:cTn id="66" dur="500" fill="hold"/>
                                        <p:tgtEl>
                                          <p:spTgt spid="64"/>
                                        </p:tgtEl>
                                        <p:attrNameLst>
                                          <p:attrName>ppt_h</p:attrName>
                                        </p:attrNameLst>
                                      </p:cBhvr>
                                      <p:tavLst>
                                        <p:tav tm="0">
                                          <p:val>
                                            <p:fltVal val="0"/>
                                          </p:val>
                                        </p:tav>
                                        <p:tav tm="100000">
                                          <p:val>
                                            <p:strVal val="#ppt_h"/>
                                          </p:val>
                                        </p:tav>
                                      </p:tavLst>
                                    </p:anim>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fltVal val="0.5"/>
                                          </p:val>
                                        </p:tav>
                                        <p:tav tm="100000">
                                          <p:val>
                                            <p:strVal val="#ppt_x"/>
                                          </p:val>
                                        </p:tav>
                                      </p:tavLst>
                                    </p:anim>
                                    <p:anim calcmode="lin" valueType="num">
                                      <p:cBhvr>
                                        <p:cTn id="69" dur="500" fill="hold"/>
                                        <p:tgtEl>
                                          <p:spTgt spid="64"/>
                                        </p:tgtEl>
                                        <p:attrNameLst>
                                          <p:attrName>ppt_y</p:attrName>
                                        </p:attrNameLst>
                                      </p:cBhvr>
                                      <p:tavLst>
                                        <p:tav tm="0">
                                          <p:val>
                                            <p:fltVal val="0.5"/>
                                          </p:val>
                                        </p:tav>
                                        <p:tav tm="100000">
                                          <p:val>
                                            <p:strVal val="#ppt_y"/>
                                          </p:val>
                                        </p:tav>
                                      </p:tavLst>
                                    </p:anim>
                                  </p:childTnLst>
                                </p:cTn>
                              </p:par>
                              <p:par>
                                <p:cTn id="70" presetID="53" presetClass="entr" presetSubtype="528" fill="hold" nodeType="withEffect">
                                  <p:stCondLst>
                                    <p:cond delay="20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anim calcmode="lin" valueType="num">
                                      <p:cBhvr>
                                        <p:cTn id="75" dur="500" fill="hold"/>
                                        <p:tgtEl>
                                          <p:spTgt spid="67"/>
                                        </p:tgtEl>
                                        <p:attrNameLst>
                                          <p:attrName>ppt_x</p:attrName>
                                        </p:attrNameLst>
                                      </p:cBhvr>
                                      <p:tavLst>
                                        <p:tav tm="0">
                                          <p:val>
                                            <p:fltVal val="0.5"/>
                                          </p:val>
                                        </p:tav>
                                        <p:tav tm="100000">
                                          <p:val>
                                            <p:strVal val="#ppt_x"/>
                                          </p:val>
                                        </p:tav>
                                      </p:tavLst>
                                    </p:anim>
                                    <p:anim calcmode="lin" valueType="num">
                                      <p:cBhvr>
                                        <p:cTn id="76" dur="500" fill="hold"/>
                                        <p:tgtEl>
                                          <p:spTgt spid="67"/>
                                        </p:tgtEl>
                                        <p:attrNameLst>
                                          <p:attrName>ppt_y</p:attrName>
                                        </p:attrNameLst>
                                      </p:cBhvr>
                                      <p:tavLst>
                                        <p:tav tm="0">
                                          <p:val>
                                            <p:fltVal val="0.5"/>
                                          </p:val>
                                        </p:tav>
                                        <p:tav tm="100000">
                                          <p:val>
                                            <p:strVal val="#ppt_y"/>
                                          </p:val>
                                        </p:tav>
                                      </p:tavLst>
                                    </p:anim>
                                  </p:childTnLst>
                                </p:cTn>
                              </p:par>
                              <p:par>
                                <p:cTn id="77" presetID="53" presetClass="entr" presetSubtype="528" fill="hold" nodeType="withEffect">
                                  <p:stCondLst>
                                    <p:cond delay="400"/>
                                  </p:stCondLst>
                                  <p:childTnLst>
                                    <p:set>
                                      <p:cBhvr>
                                        <p:cTn id="78" dur="1" fill="hold">
                                          <p:stCondLst>
                                            <p:cond delay="0"/>
                                          </p:stCondLst>
                                        </p:cTn>
                                        <p:tgtEl>
                                          <p:spTgt spid="70"/>
                                        </p:tgtEl>
                                        <p:attrNameLst>
                                          <p:attrName>style.visibility</p:attrName>
                                        </p:attrNameLst>
                                      </p:cBhvr>
                                      <p:to>
                                        <p:strVal val="visible"/>
                                      </p:to>
                                    </p:set>
                                    <p:anim calcmode="lin" valueType="num">
                                      <p:cBhvr>
                                        <p:cTn id="79" dur="500" fill="hold"/>
                                        <p:tgtEl>
                                          <p:spTgt spid="70"/>
                                        </p:tgtEl>
                                        <p:attrNameLst>
                                          <p:attrName>ppt_w</p:attrName>
                                        </p:attrNameLst>
                                      </p:cBhvr>
                                      <p:tavLst>
                                        <p:tav tm="0">
                                          <p:val>
                                            <p:fltVal val="0"/>
                                          </p:val>
                                        </p:tav>
                                        <p:tav tm="100000">
                                          <p:val>
                                            <p:strVal val="#ppt_w"/>
                                          </p:val>
                                        </p:tav>
                                      </p:tavLst>
                                    </p:anim>
                                    <p:anim calcmode="lin" valueType="num">
                                      <p:cBhvr>
                                        <p:cTn id="80" dur="500" fill="hold"/>
                                        <p:tgtEl>
                                          <p:spTgt spid="70"/>
                                        </p:tgtEl>
                                        <p:attrNameLst>
                                          <p:attrName>ppt_h</p:attrName>
                                        </p:attrNameLst>
                                      </p:cBhvr>
                                      <p:tavLst>
                                        <p:tav tm="0">
                                          <p:val>
                                            <p:fltVal val="0"/>
                                          </p:val>
                                        </p:tav>
                                        <p:tav tm="100000">
                                          <p:val>
                                            <p:strVal val="#ppt_h"/>
                                          </p:val>
                                        </p:tav>
                                      </p:tavLst>
                                    </p:anim>
                                    <p:animEffect transition="in" filter="fade">
                                      <p:cBhvr>
                                        <p:cTn id="81" dur="500"/>
                                        <p:tgtEl>
                                          <p:spTgt spid="70"/>
                                        </p:tgtEl>
                                      </p:cBhvr>
                                    </p:animEffect>
                                    <p:anim calcmode="lin" valueType="num">
                                      <p:cBhvr>
                                        <p:cTn id="82" dur="500" fill="hold"/>
                                        <p:tgtEl>
                                          <p:spTgt spid="70"/>
                                        </p:tgtEl>
                                        <p:attrNameLst>
                                          <p:attrName>ppt_x</p:attrName>
                                        </p:attrNameLst>
                                      </p:cBhvr>
                                      <p:tavLst>
                                        <p:tav tm="0">
                                          <p:val>
                                            <p:fltVal val="0.5"/>
                                          </p:val>
                                        </p:tav>
                                        <p:tav tm="100000">
                                          <p:val>
                                            <p:strVal val="#ppt_x"/>
                                          </p:val>
                                        </p:tav>
                                      </p:tavLst>
                                    </p:anim>
                                    <p:anim calcmode="lin" valueType="num">
                                      <p:cBhvr>
                                        <p:cTn id="83" dur="500" fill="hold"/>
                                        <p:tgtEl>
                                          <p:spTgt spid="70"/>
                                        </p:tgtEl>
                                        <p:attrNameLst>
                                          <p:attrName>ppt_y</p:attrName>
                                        </p:attrNameLst>
                                      </p:cBhvr>
                                      <p:tavLst>
                                        <p:tav tm="0">
                                          <p:val>
                                            <p:fltVal val="0.5"/>
                                          </p:val>
                                        </p:tav>
                                        <p:tav tm="100000">
                                          <p:val>
                                            <p:strVal val="#ppt_y"/>
                                          </p:val>
                                        </p:tav>
                                      </p:tavLst>
                                    </p:anim>
                                  </p:childTnLst>
                                </p:cTn>
                              </p:par>
                              <p:par>
                                <p:cTn id="84" presetID="53" presetClass="entr" presetSubtype="528" fill="hold" nodeType="withEffect">
                                  <p:stCondLst>
                                    <p:cond delay="60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53" presetClass="entr" presetSubtype="528" fill="hold" nodeType="withEffect">
                                  <p:stCondLst>
                                    <p:cond delay="800"/>
                                  </p:stCondLst>
                                  <p:childTnLst>
                                    <p:set>
                                      <p:cBhvr>
                                        <p:cTn id="92" dur="1" fill="hold">
                                          <p:stCondLst>
                                            <p:cond delay="0"/>
                                          </p:stCondLst>
                                        </p:cTn>
                                        <p:tgtEl>
                                          <p:spTgt spid="61"/>
                                        </p:tgtEl>
                                        <p:attrNameLst>
                                          <p:attrName>style.visibility</p:attrName>
                                        </p:attrNameLst>
                                      </p:cBhvr>
                                      <p:to>
                                        <p:strVal val="visible"/>
                                      </p:to>
                                    </p:set>
                                    <p:anim calcmode="lin" valueType="num">
                                      <p:cBhvr>
                                        <p:cTn id="93" dur="500" fill="hold"/>
                                        <p:tgtEl>
                                          <p:spTgt spid="61"/>
                                        </p:tgtEl>
                                        <p:attrNameLst>
                                          <p:attrName>ppt_w</p:attrName>
                                        </p:attrNameLst>
                                      </p:cBhvr>
                                      <p:tavLst>
                                        <p:tav tm="0">
                                          <p:val>
                                            <p:fltVal val="0"/>
                                          </p:val>
                                        </p:tav>
                                        <p:tav tm="100000">
                                          <p:val>
                                            <p:strVal val="#ppt_w"/>
                                          </p:val>
                                        </p:tav>
                                      </p:tavLst>
                                    </p:anim>
                                    <p:anim calcmode="lin" valueType="num">
                                      <p:cBhvr>
                                        <p:cTn id="94" dur="500" fill="hold"/>
                                        <p:tgtEl>
                                          <p:spTgt spid="61"/>
                                        </p:tgtEl>
                                        <p:attrNameLst>
                                          <p:attrName>ppt_h</p:attrName>
                                        </p:attrNameLst>
                                      </p:cBhvr>
                                      <p:tavLst>
                                        <p:tav tm="0">
                                          <p:val>
                                            <p:fltVal val="0"/>
                                          </p:val>
                                        </p:tav>
                                        <p:tav tm="100000">
                                          <p:val>
                                            <p:strVal val="#ppt_h"/>
                                          </p:val>
                                        </p:tav>
                                      </p:tavLst>
                                    </p:anim>
                                    <p:animEffect transition="in" filter="fade">
                                      <p:cBhvr>
                                        <p:cTn id="95" dur="500"/>
                                        <p:tgtEl>
                                          <p:spTgt spid="61"/>
                                        </p:tgtEl>
                                      </p:cBhvr>
                                    </p:animEffect>
                                    <p:anim calcmode="lin" valueType="num">
                                      <p:cBhvr>
                                        <p:cTn id="96" dur="500" fill="hold"/>
                                        <p:tgtEl>
                                          <p:spTgt spid="61"/>
                                        </p:tgtEl>
                                        <p:attrNameLst>
                                          <p:attrName>ppt_x</p:attrName>
                                        </p:attrNameLst>
                                      </p:cBhvr>
                                      <p:tavLst>
                                        <p:tav tm="0">
                                          <p:val>
                                            <p:fltVal val="0.5"/>
                                          </p:val>
                                        </p:tav>
                                        <p:tav tm="100000">
                                          <p:val>
                                            <p:strVal val="#ppt_x"/>
                                          </p:val>
                                        </p:tav>
                                      </p:tavLst>
                                    </p:anim>
                                    <p:anim calcmode="lin" valueType="num">
                                      <p:cBhvr>
                                        <p:cTn id="97" dur="500" fill="hold"/>
                                        <p:tgtEl>
                                          <p:spTgt spid="61"/>
                                        </p:tgtEl>
                                        <p:attrNameLst>
                                          <p:attrName>ppt_y</p:attrName>
                                        </p:attrNameLst>
                                      </p:cBhvr>
                                      <p:tavLst>
                                        <p:tav tm="0">
                                          <p:val>
                                            <p:fltVal val="0.5"/>
                                          </p:val>
                                        </p:tav>
                                        <p:tav tm="100000">
                                          <p:val>
                                            <p:strVal val="#ppt_y"/>
                                          </p:val>
                                        </p:tav>
                                      </p:tavLst>
                                    </p:anim>
                                  </p:childTnLst>
                                </p:cTn>
                              </p:par>
                              <p:par>
                                <p:cTn id="98" presetID="53" presetClass="entr" presetSubtype="528" fill="hold" nodeType="withEffect">
                                  <p:stCondLst>
                                    <p:cond delay="1000"/>
                                  </p:stCondLst>
                                  <p:childTnLst>
                                    <p:set>
                                      <p:cBhvr>
                                        <p:cTn id="99" dur="1" fill="hold">
                                          <p:stCondLst>
                                            <p:cond delay="0"/>
                                          </p:stCondLst>
                                        </p:cTn>
                                        <p:tgtEl>
                                          <p:spTgt spid="57"/>
                                        </p:tgtEl>
                                        <p:attrNameLst>
                                          <p:attrName>style.visibility</p:attrName>
                                        </p:attrNameLst>
                                      </p:cBhvr>
                                      <p:to>
                                        <p:strVal val="visible"/>
                                      </p:to>
                                    </p:set>
                                    <p:anim calcmode="lin" valueType="num">
                                      <p:cBhvr>
                                        <p:cTn id="100" dur="500" fill="hold"/>
                                        <p:tgtEl>
                                          <p:spTgt spid="57"/>
                                        </p:tgtEl>
                                        <p:attrNameLst>
                                          <p:attrName>ppt_w</p:attrName>
                                        </p:attrNameLst>
                                      </p:cBhvr>
                                      <p:tavLst>
                                        <p:tav tm="0">
                                          <p:val>
                                            <p:fltVal val="0"/>
                                          </p:val>
                                        </p:tav>
                                        <p:tav tm="100000">
                                          <p:val>
                                            <p:strVal val="#ppt_w"/>
                                          </p:val>
                                        </p:tav>
                                      </p:tavLst>
                                    </p:anim>
                                    <p:anim calcmode="lin" valueType="num">
                                      <p:cBhvr>
                                        <p:cTn id="101" dur="500" fill="hold"/>
                                        <p:tgtEl>
                                          <p:spTgt spid="57"/>
                                        </p:tgtEl>
                                        <p:attrNameLst>
                                          <p:attrName>ppt_h</p:attrName>
                                        </p:attrNameLst>
                                      </p:cBhvr>
                                      <p:tavLst>
                                        <p:tav tm="0">
                                          <p:val>
                                            <p:fltVal val="0"/>
                                          </p:val>
                                        </p:tav>
                                        <p:tav tm="100000">
                                          <p:val>
                                            <p:strVal val="#ppt_h"/>
                                          </p:val>
                                        </p:tav>
                                      </p:tavLst>
                                    </p:anim>
                                    <p:animEffect transition="in" filter="fade">
                                      <p:cBhvr>
                                        <p:cTn id="102" dur="500"/>
                                        <p:tgtEl>
                                          <p:spTgt spid="57"/>
                                        </p:tgtEl>
                                      </p:cBhvr>
                                    </p:animEffect>
                                    <p:anim calcmode="lin" valueType="num">
                                      <p:cBhvr>
                                        <p:cTn id="103" dur="500" fill="hold"/>
                                        <p:tgtEl>
                                          <p:spTgt spid="57"/>
                                        </p:tgtEl>
                                        <p:attrNameLst>
                                          <p:attrName>ppt_x</p:attrName>
                                        </p:attrNameLst>
                                      </p:cBhvr>
                                      <p:tavLst>
                                        <p:tav tm="0">
                                          <p:val>
                                            <p:fltVal val="0.5"/>
                                          </p:val>
                                        </p:tav>
                                        <p:tav tm="100000">
                                          <p:val>
                                            <p:strVal val="#ppt_x"/>
                                          </p:val>
                                        </p:tav>
                                      </p:tavLst>
                                    </p:anim>
                                    <p:anim calcmode="lin" valueType="num">
                                      <p:cBhvr>
                                        <p:cTn id="104" dur="500" fill="hold"/>
                                        <p:tgtEl>
                                          <p:spTgt spid="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2" grpId="0"/>
      <p:bldP spid="33" grpId="0"/>
      <p:bldP spid="34" grpId="0"/>
      <p:bldP spid="35" grpId="0"/>
      <p:bldP spid="36" grpId="0"/>
      <p:bldP spid="37" grpId="0"/>
      <p:bldP spid="38" grpId="0"/>
      <p:bldP spid="39" grpId="0"/>
      <p:bldP spid="40" grpId="0"/>
      <p:bldP spid="41" grpId="0"/>
      <p:bldP spid="52" grpId="0" bldLvl="0" animBg="1"/>
      <p:bldP spid="5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57A264">
                  <a:lumMod val="20000"/>
                  <a:lumOff val="80000"/>
                </a:srgbClr>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1</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核心功能</a:t>
            </a:r>
            <a:endParaRPr lang="zh-CN" altLang="en-US" dirty="0">
              <a:solidFill>
                <a:schemeClr val="bg2"/>
              </a:solidFill>
              <a:latin typeface="微软雅黑" panose="020B0503020204020204" charset="-122"/>
              <a:ea typeface="微软雅黑" panose="020B0503020204020204" charset="-122"/>
            </a:endParaRPr>
          </a:p>
        </p:txBody>
      </p:sp>
      <p:sp>
        <p:nvSpPr>
          <p:cNvPr id="29" name="副标题 2"/>
          <p:cNvSpPr txBox="1"/>
          <p:nvPr/>
        </p:nvSpPr>
        <p:spPr>
          <a:xfrm>
            <a:off x="1440488" y="581209"/>
            <a:ext cx="2786955"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solidFill>
                  <a:schemeClr val="bg2"/>
                </a:solidFill>
                <a:latin typeface="微软雅黑" panose="020B0503020204020204" charset="-122"/>
                <a:ea typeface="微软雅黑" panose="020B0503020204020204" charset="-122"/>
                <a:sym typeface="+mn-ea"/>
              </a:rPr>
              <a:t>CORE FEATURES DISPLAY </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66" name="文本框 65"/>
          <p:cNvSpPr txBox="1"/>
          <p:nvPr>
            <p:custDataLst>
              <p:tags r:id="rId1"/>
            </p:custDataLst>
          </p:nvPr>
        </p:nvSpPr>
        <p:spPr>
          <a:xfrm>
            <a:off x="343057" y="1430302"/>
            <a:ext cx="1097280" cy="368300"/>
          </a:xfrm>
          <a:prstGeom prst="rect">
            <a:avLst/>
          </a:prstGeom>
          <a:noFill/>
        </p:spPr>
        <p:txBody>
          <a:bodyPr wrap="none" rtlCol="0">
            <a:spAutoFit/>
          </a:bodyPr>
          <a:lstStyle/>
          <a:p>
            <a:r>
              <a:rPr lang="zh-CN" altLang="en-US" dirty="0">
                <a:solidFill>
                  <a:schemeClr val="accent1"/>
                </a:solidFill>
                <a:latin typeface="微软雅黑" panose="020B0503020204020204" charset="-122"/>
                <a:ea typeface="微软雅黑" panose="020B0503020204020204" charset="-122"/>
                <a:cs typeface="OPPOSans M" pitchFamily="18" charset="-122"/>
              </a:rPr>
              <a:t>收银功能</a:t>
            </a:r>
            <a:endParaRPr lang="zh-CN" altLang="en-US" dirty="0">
              <a:solidFill>
                <a:schemeClr val="accent1"/>
              </a:solidFill>
              <a:latin typeface="微软雅黑" panose="020B0503020204020204" charset="-122"/>
              <a:ea typeface="微软雅黑" panose="020B0503020204020204" charset="-122"/>
              <a:cs typeface="OPPOSans M" pitchFamily="18" charset="-122"/>
            </a:endParaRPr>
          </a:p>
        </p:txBody>
      </p:sp>
      <p:grpSp>
        <p:nvGrpSpPr>
          <p:cNvPr id="3" name="组合 2"/>
          <p:cNvGrpSpPr/>
          <p:nvPr>
            <p:custDataLst>
              <p:tags r:id="rId2"/>
            </p:custDataLst>
          </p:nvPr>
        </p:nvGrpSpPr>
        <p:grpSpPr>
          <a:xfrm>
            <a:off x="401955" y="1430020"/>
            <a:ext cx="2592070" cy="5035550"/>
            <a:chOff x="967" y="2357"/>
            <a:chExt cx="4082" cy="7930"/>
          </a:xfrm>
        </p:grpSpPr>
        <p:sp>
          <p:nvSpPr>
            <p:cNvPr id="103" name="矩形: 圆角 40"/>
            <p:cNvSpPr/>
            <p:nvPr>
              <p:custDataLst>
                <p:tags r:id="rId3"/>
              </p:custDataLst>
            </p:nvPr>
          </p:nvSpPr>
          <p:spPr>
            <a:xfrm flipH="1">
              <a:off x="967" y="2357"/>
              <a:ext cx="4082" cy="793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pP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断网收银（</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Fast food brands in the offline</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快餐模式/酒楼模式（</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Fast food model/restaurant model</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称重模式（</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Weighing mode</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智能餐厅（</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Smart Restaurant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手机点莱宝（</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Mobile Ordering Treasure</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4</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G点菜手机app</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4G Ordering mobile app</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时段管理（</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Time period management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炒菜机器人（</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Cooking robot</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会员人脸识别</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Member facial recognition</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00000"/>
                </a:lnSpc>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语言切换（</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Language switching</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第三方支付快速收款（</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Quick collection through third-party payment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组合支付（</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Combined payment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电子发票(全电) （</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Electronic invoice </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AI</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智能识物收银（</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ai intelligent object recognition and cash register</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结账会员查询（</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Checkout member inquiry</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more</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50000"/>
                </a:lnSpc>
                <a:spcBef>
                  <a:spcPts val="0"/>
                </a:spcBef>
                <a:buClrTx/>
                <a:buSzTx/>
                <a:buFontTx/>
                <a:buNone/>
              </a:pP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22" name="矩形 21"/>
            <p:cNvSpPr/>
            <p:nvPr>
              <p:custDataLst>
                <p:tags r:id="rId4"/>
              </p:custDataLst>
            </p:nvPr>
          </p:nvSpPr>
          <p:spPr>
            <a:xfrm>
              <a:off x="1485" y="2357"/>
              <a:ext cx="3253" cy="74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收银功能</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9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a:t>
              </a: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CASH REGISTER FUNCTION</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42" name="直线连接符 41"/>
            <p:cNvCxnSpPr/>
            <p:nvPr>
              <p:custDataLst>
                <p:tags r:id="rId5"/>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custDataLst>
              <p:tags r:id="rId6"/>
            </p:custDataLst>
          </p:nvPr>
        </p:nvGrpSpPr>
        <p:grpSpPr>
          <a:xfrm>
            <a:off x="3334385" y="1430020"/>
            <a:ext cx="2592070" cy="5035550"/>
            <a:chOff x="967" y="2357"/>
            <a:chExt cx="4082" cy="7540"/>
          </a:xfrm>
        </p:grpSpPr>
        <p:sp>
          <p:nvSpPr>
            <p:cNvPr id="5" name="矩形: 圆角 40"/>
            <p:cNvSpPr/>
            <p:nvPr>
              <p:custDataLst>
                <p:tags r:id="rId7"/>
              </p:custDataLst>
            </p:nvPr>
          </p:nvSpPr>
          <p:spPr>
            <a:xfrm flipH="1">
              <a:off x="967" y="2357"/>
              <a:ext cx="4082" cy="754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进销</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存管理（Inventory management）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商品管理（规格、价格、优惠力度、口味、标签等）（Commodity management (specifications, prices, discount magnitudes, labels, etc.)）</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供应商管理（Supplier Management）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云商品库（Cloud Product Library）</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临时菜品管理（Management of temporary dishes）、</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套餐设置（Package Settings）</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提成方式（Commission method）</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线上扫码商品管理（Online QR code product management）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起售份数与递增基数（Minimum number of shares for sale and increment base）</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计量单位与数量（Units of measurement and quantities）</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后台更换打印机（Replace the printer in the background）</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输入框直接扫69码（Scan code 69 directly in the input box）</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商品按位加入购物车初始库存（Add the items to the shopping cart in order of their initial inventory）</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more......</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1" name="矩形 10"/>
            <p:cNvSpPr/>
            <p:nvPr>
              <p:custDataLst>
                <p:tags r:id="rId8"/>
              </p:custDataLst>
            </p:nvPr>
          </p:nvSpPr>
          <p:spPr>
            <a:xfrm>
              <a:off x="1265" y="2357"/>
              <a:ext cx="3492" cy="68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商品管理</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COMMODITY MANAGEMENGT</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2" name="直线连接符 41"/>
            <p:cNvCxnSpPr/>
            <p:nvPr>
              <p:custDataLst>
                <p:tags r:id="rId9"/>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custDataLst>
              <p:tags r:id="rId10"/>
            </p:custDataLst>
          </p:nvPr>
        </p:nvGrpSpPr>
        <p:grpSpPr>
          <a:xfrm>
            <a:off x="6266815" y="1430020"/>
            <a:ext cx="2592070" cy="5035550"/>
            <a:chOff x="967" y="2357"/>
            <a:chExt cx="4082" cy="7540"/>
          </a:xfrm>
        </p:grpSpPr>
        <p:sp>
          <p:nvSpPr>
            <p:cNvPr id="14" name="矩形: 圆角 40"/>
            <p:cNvSpPr/>
            <p:nvPr>
              <p:custDataLst>
                <p:tags r:id="rId11"/>
              </p:custDataLst>
            </p:nvPr>
          </p:nvSpPr>
          <p:spPr>
            <a:xfrm flipH="1">
              <a:off x="967" y="2357"/>
              <a:ext cx="4082" cy="754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库存报表（</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Inventory report</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库存盘点（</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Inventory check</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商品出入库（</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Goods entry and exit from the warehouse</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原材料出入库（</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Raw material entry and exit from the warehouse</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库存报损（</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Inventory write-off</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库存预警（</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Inventory warning</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单位换算（</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Unit conversion</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商品成本明细（</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Details of commodity costs</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库存模版（</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Inventory template</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库存批次（</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Inventory batch</a:t>
              </a: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组装拆分（</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Assembly and disassembly</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more......</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5" name="矩形 14"/>
            <p:cNvSpPr/>
            <p:nvPr>
              <p:custDataLst>
                <p:tags r:id="rId12"/>
              </p:custDataLst>
            </p:nvPr>
          </p:nvSpPr>
          <p:spPr>
            <a:xfrm>
              <a:off x="1284" y="2357"/>
              <a:ext cx="3390" cy="68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库存管理</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INVENTORY MANAGEMENT</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6" name="直线连接符 41"/>
            <p:cNvCxnSpPr/>
            <p:nvPr>
              <p:custDataLst>
                <p:tags r:id="rId13"/>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custDataLst>
              <p:tags r:id="rId14"/>
            </p:custDataLst>
          </p:nvPr>
        </p:nvGrpSpPr>
        <p:grpSpPr>
          <a:xfrm>
            <a:off x="9199245" y="1430020"/>
            <a:ext cx="2592070" cy="5035550"/>
            <a:chOff x="967" y="2357"/>
            <a:chExt cx="4082" cy="7540"/>
          </a:xfrm>
        </p:grpSpPr>
        <p:sp>
          <p:nvSpPr>
            <p:cNvPr id="23" name="矩形: 圆角 40"/>
            <p:cNvSpPr/>
            <p:nvPr>
              <p:custDataLst>
                <p:tags r:id="rId15"/>
              </p:custDataLst>
            </p:nvPr>
          </p:nvSpPr>
          <p:spPr>
            <a:xfrm flipH="1">
              <a:off x="967" y="2357"/>
              <a:ext cx="4082" cy="754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l" defTabSz="914400" rtl="0" eaLnBrk="1" fontAlgn="auto" latinLnBrk="0" hangingPunct="1">
                <a:lnSpc>
                  <a:spcPct val="100000"/>
                </a:lnSpc>
                <a:spcBef>
                  <a:spcPts val="0"/>
                </a:spcBef>
                <a:buClrTx/>
                <a:buSzTx/>
                <a:buFontTx/>
                <a:buNone/>
              </a:pPr>
              <a:endParaRPr kumimoji="0" lang="zh-CN"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会员管理（Member Management）</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会员营销（会员权益包：开卡有礼、满减满赠、充值有礼、累计赠礼、集点营销、精准营销、签到有礼、生日营销、升级送礼等）（Member marketing member benefits package：Card opening gifts, discounts and gifts for reaching certain spending amounts, rewards for recharging, cumulative gifts, point collection marketing, precise marketing, sign-in gifts, birthday marketing, upgrade gifts, etc）</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会员人脸识别（Member facial recognition）</a:t>
              </a:r>
              <a:endParaRPr kumimoji="0" lang="zh-CN"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会员标签（Member Tag）</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会员画像（Member Profile）</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明华IC制卡/读卡（Minghua IC card making/reading）</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积分管理（Points management）</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次卡（Secondary card）</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微会员（Micro Member）</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连锁会员共享（Shared by chain members）</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会员短信认证（Member SMS authentication）</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more......</a:t>
              </a:r>
              <a:endPar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25" name="矩形 24"/>
            <p:cNvSpPr/>
            <p:nvPr>
              <p:custDataLst>
                <p:tags r:id="rId16"/>
              </p:custDataLst>
            </p:nvPr>
          </p:nvSpPr>
          <p:spPr>
            <a:xfrm>
              <a:off x="1392" y="2357"/>
              <a:ext cx="3133" cy="68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会员功能</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MEMBERSHIP FUNCTION</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27" name="直线连接符 41"/>
            <p:cNvCxnSpPr/>
            <p:nvPr>
              <p:custDataLst>
                <p:tags r:id="rId17"/>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57A264">
                  <a:lumMod val="20000"/>
                  <a:lumOff val="80000"/>
                </a:srgbClr>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1</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核心功能</a:t>
            </a:r>
            <a:endParaRPr lang="zh-CN" altLang="en-US" dirty="0">
              <a:solidFill>
                <a:schemeClr val="bg2"/>
              </a:solidFill>
              <a:latin typeface="微软雅黑" panose="020B0503020204020204" charset="-122"/>
              <a:ea typeface="微软雅黑" panose="020B0503020204020204" charset="-122"/>
            </a:endParaRPr>
          </a:p>
        </p:txBody>
      </p:sp>
      <p:sp>
        <p:nvSpPr>
          <p:cNvPr id="29" name="副标题 2"/>
          <p:cNvSpPr txBox="1"/>
          <p:nvPr/>
        </p:nvSpPr>
        <p:spPr>
          <a:xfrm>
            <a:off x="1440488" y="581209"/>
            <a:ext cx="2786955"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solidFill>
                  <a:schemeClr val="bg2"/>
                </a:solidFill>
                <a:latin typeface="微软雅黑" panose="020B0503020204020204" charset="-122"/>
                <a:ea typeface="微软雅黑" panose="020B0503020204020204" charset="-122"/>
                <a:sym typeface="+mn-ea"/>
              </a:rPr>
              <a:t>CORE FEATURES DISPLAY </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66" name="文本框 65"/>
          <p:cNvSpPr txBox="1"/>
          <p:nvPr>
            <p:custDataLst>
              <p:tags r:id="rId1"/>
            </p:custDataLst>
          </p:nvPr>
        </p:nvSpPr>
        <p:spPr>
          <a:xfrm>
            <a:off x="343057" y="1430302"/>
            <a:ext cx="1097280" cy="368300"/>
          </a:xfrm>
          <a:prstGeom prst="rect">
            <a:avLst/>
          </a:prstGeom>
          <a:noFill/>
        </p:spPr>
        <p:txBody>
          <a:bodyPr wrap="none" rtlCol="0">
            <a:spAutoFit/>
          </a:bodyPr>
          <a:lstStyle/>
          <a:p>
            <a:r>
              <a:rPr lang="zh-CN" altLang="en-US" dirty="0">
                <a:solidFill>
                  <a:schemeClr val="accent1"/>
                </a:solidFill>
                <a:latin typeface="微软雅黑" panose="020B0503020204020204" charset="-122"/>
                <a:ea typeface="微软雅黑" panose="020B0503020204020204" charset="-122"/>
                <a:cs typeface="OPPOSans M" pitchFamily="18" charset="-122"/>
              </a:rPr>
              <a:t>收银功能</a:t>
            </a:r>
            <a:endParaRPr lang="zh-CN" altLang="en-US" dirty="0">
              <a:solidFill>
                <a:schemeClr val="accent1"/>
              </a:solidFill>
              <a:latin typeface="微软雅黑" panose="020B0503020204020204" charset="-122"/>
              <a:ea typeface="微软雅黑" panose="020B0503020204020204" charset="-122"/>
              <a:cs typeface="OPPOSans M" pitchFamily="18" charset="-122"/>
            </a:endParaRPr>
          </a:p>
        </p:txBody>
      </p:sp>
      <p:grpSp>
        <p:nvGrpSpPr>
          <p:cNvPr id="3" name="组合 2"/>
          <p:cNvGrpSpPr/>
          <p:nvPr>
            <p:custDataLst>
              <p:tags r:id="rId2"/>
            </p:custDataLst>
          </p:nvPr>
        </p:nvGrpSpPr>
        <p:grpSpPr>
          <a:xfrm>
            <a:off x="401955" y="1430020"/>
            <a:ext cx="2592070" cy="5035550"/>
            <a:chOff x="967" y="2357"/>
            <a:chExt cx="4082" cy="7930"/>
          </a:xfrm>
        </p:grpSpPr>
        <p:sp>
          <p:nvSpPr>
            <p:cNvPr id="103" name="矩形: 圆角 40"/>
            <p:cNvSpPr/>
            <p:nvPr>
              <p:custDataLst>
                <p:tags r:id="rId3"/>
              </p:custDataLst>
            </p:nvPr>
          </p:nvSpPr>
          <p:spPr>
            <a:xfrm flipH="1">
              <a:off x="967" y="2357"/>
              <a:ext cx="4082" cy="793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pP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茶位费（</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Tea service fee</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服务费（</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Service fee</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计时</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包场</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分段收费（</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Time-based/private booking/segmented charging</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计时到钟提醒（</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Time reminder when the clock is up</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开台设置（</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Channel setup</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扫桌码点餐（</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Scan the table code to order food</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转台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搭台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留台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联台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拆台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并台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撤台（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Turntable/Build a platform/keep a platform/link a platform/dismantle a platform/merge a platform/withdraw a platform</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桌台菜单与包房价（</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Table menu and package room rates</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点餐距离限制（</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Distance limit for ordering</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结算押金管理（</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Settlement deposit management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桌台排序（</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Table arrangement</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预约桌台（</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Reservation desk</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单独餐前支付设置（</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Individual pre-meal payment Settings</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more</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50000"/>
                </a:lnSpc>
                <a:spcBef>
                  <a:spcPts val="0"/>
                </a:spcBef>
                <a:buClrTx/>
                <a:buSzTx/>
                <a:buFontTx/>
                <a:buNone/>
              </a:pP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22" name="矩形 21"/>
            <p:cNvSpPr/>
            <p:nvPr>
              <p:custDataLst>
                <p:tags r:id="rId4"/>
              </p:custDataLst>
            </p:nvPr>
          </p:nvSpPr>
          <p:spPr>
            <a:xfrm>
              <a:off x="1485" y="2357"/>
              <a:ext cx="3253" cy="725"/>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餐桌管理</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TABLE </a:t>
              </a:r>
              <a:r>
                <a:rPr kumimoji="1" lang="en-US" altLang="zh-CN" sz="80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sym typeface="+mn-ea"/>
                </a:rPr>
                <a:t>MANAGEMENGT</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42" name="直线连接符 41"/>
            <p:cNvCxnSpPr/>
            <p:nvPr>
              <p:custDataLst>
                <p:tags r:id="rId5"/>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custDataLst>
              <p:tags r:id="rId6"/>
            </p:custDataLst>
          </p:nvPr>
        </p:nvGrpSpPr>
        <p:grpSpPr>
          <a:xfrm>
            <a:off x="3334385" y="1430020"/>
            <a:ext cx="2592070" cy="5035550"/>
            <a:chOff x="967" y="2357"/>
            <a:chExt cx="4082" cy="7540"/>
          </a:xfrm>
        </p:grpSpPr>
        <p:sp>
          <p:nvSpPr>
            <p:cNvPr id="5" name="矩形: 圆角 40"/>
            <p:cNvSpPr/>
            <p:nvPr>
              <p:custDataLst>
                <p:tags r:id="rId7"/>
              </p:custDataLst>
            </p:nvPr>
          </p:nvSpPr>
          <p:spPr>
            <a:xfrm flipH="1">
              <a:off x="967" y="2357"/>
              <a:ext cx="4082" cy="754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门店管理（</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Store management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进货管理（</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Purchasing management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分店调货（</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Branch store transfer of goods</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一键复制商品开店（</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One-click copy of products to open a store</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货流管理（</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Cargo flow management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总店管理（</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Head store management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连锁区域管理（</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Chain area management</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会员共享（</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Member sharing</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跨店支付查询（</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Cross-store payment inquiry</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连锁共享券（</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Chain shared coupon</a:t>
              </a: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连锁店会员</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IC</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卡（</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Chain store membership IC card</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分店报表查询（</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Branch store report query</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支付信息复制分店（</a:t>
              </a:r>
              <a:r>
                <a:rPr lang="en-US" alt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Copy the payment information to the branch store</a:t>
              </a:r>
              <a:r>
                <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a:p>
              <a:pPr marR="0" lvl="0" indent="0" algn="l" defTabSz="914400" rtl="0" fontAlgn="auto">
                <a:lnSpc>
                  <a:spcPct val="100000"/>
                </a:lnSpc>
                <a:spcBef>
                  <a:spcPts val="0"/>
                </a:spcBef>
                <a:buClrTx/>
                <a:buSzTx/>
                <a:buFontTx/>
                <a:buNone/>
              </a:pPr>
              <a:r>
                <a:rPr lang="zh-CN" sz="1000" kern="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more......</a:t>
              </a:r>
              <a:endParaRPr kumimoji="0" 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1" name="矩形 10"/>
            <p:cNvSpPr/>
            <p:nvPr>
              <p:custDataLst>
                <p:tags r:id="rId8"/>
              </p:custDataLst>
            </p:nvPr>
          </p:nvSpPr>
          <p:spPr>
            <a:xfrm>
              <a:off x="1265" y="2357"/>
              <a:ext cx="3492" cy="68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连锁管理</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COMMODITY MANAGEMENGT</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2" name="直线连接符 41"/>
            <p:cNvCxnSpPr/>
            <p:nvPr>
              <p:custDataLst>
                <p:tags r:id="rId9"/>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custDataLst>
              <p:tags r:id="rId10"/>
            </p:custDataLst>
          </p:nvPr>
        </p:nvGrpSpPr>
        <p:grpSpPr>
          <a:xfrm>
            <a:off x="6266815" y="1430020"/>
            <a:ext cx="2592070" cy="5035550"/>
            <a:chOff x="967" y="2357"/>
            <a:chExt cx="4082" cy="7540"/>
          </a:xfrm>
        </p:grpSpPr>
        <p:sp>
          <p:nvSpPr>
            <p:cNvPr id="14" name="矩形: 圆角 40"/>
            <p:cNvSpPr/>
            <p:nvPr>
              <p:custDataLst>
                <p:tags r:id="rId11"/>
              </p:custDataLst>
            </p:nvPr>
          </p:nvSpPr>
          <p:spPr>
            <a:xfrm flipH="1">
              <a:off x="967" y="2357"/>
              <a:ext cx="4082" cy="754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l" defTabSz="914400" rtl="0" eaLnBrk="1" fontAlgn="auto" latinLnBrk="0" hangingPunct="1">
                <a:lnSpc>
                  <a:spcPct val="100000"/>
                </a:lnSpc>
                <a:spcBef>
                  <a:spcPts val="0"/>
                </a:spcBef>
                <a:buClrTx/>
                <a:buSzTx/>
                <a:buFontTx/>
                <a:buNone/>
              </a:pPr>
              <a:endPar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endPar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endPar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点菜宝</a:t>
              </a:r>
              <a:r>
                <a:rPr kumimoji="0" lang="en-US" altLang="zh-CN"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APP:</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收银、点餐管理、会员部分管理、桌台管理等</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Cashiering, food ordering management, member section management, table management, etc</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endParaRPr kumimoji="0" lang="en-US" altLang="zh-CN"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云秘书</a:t>
              </a:r>
              <a:r>
                <a:rPr kumimoji="0" lang="en-US" altLang="zh-CN"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APP:</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门店订货管理、预约管理、商品管理、规格管理、会员管理、员工管理、促销管理、原材料管理、库存管理、报表管理等</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Store order management, reservation management, product management, specification management, member management, employee management, promotion management, raw material management, inventory management, report management, etc</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endParaRPr kumimoji="0" lang="en-US" altLang="zh-CN"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手机收银</a:t>
              </a:r>
              <a:r>
                <a:rPr kumimoji="0" lang="en-US" altLang="zh-CN" sz="1200" b="1"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APP:</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收银管理、点餐管理、桌台管理、菜品管理、打印机管理、储值卡支付验证、4G流量共享收银台等</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Cash register management, ordering management, table management, dish management, printer management, stored-value card payment verification, 4G data sharing cash register, etc</a:t>
              </a:r>
              <a:r>
                <a:rPr kumimoji="0" lang="zh-CN" altLang="en-US"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more......</a:t>
              </a:r>
              <a:endParaRPr kumimoji="0" lang="en-US" altLang="zh-CN" sz="100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15" name="矩形 14"/>
            <p:cNvSpPr/>
            <p:nvPr>
              <p:custDataLst>
                <p:tags r:id="rId12"/>
              </p:custDataLst>
            </p:nvPr>
          </p:nvSpPr>
          <p:spPr>
            <a:xfrm>
              <a:off x="1284" y="2357"/>
              <a:ext cx="3390" cy="68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en-US" altLang="zh-CN"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APP</a:t>
              </a: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管理</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APP MANAGEMENT</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16" name="直线连接符 41"/>
            <p:cNvCxnSpPr/>
            <p:nvPr>
              <p:custDataLst>
                <p:tags r:id="rId13"/>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custDataLst>
              <p:tags r:id="rId14"/>
            </p:custDataLst>
          </p:nvPr>
        </p:nvGrpSpPr>
        <p:grpSpPr>
          <a:xfrm>
            <a:off x="9199245" y="1430020"/>
            <a:ext cx="2592070" cy="5035550"/>
            <a:chOff x="967" y="2357"/>
            <a:chExt cx="4082" cy="7540"/>
          </a:xfrm>
        </p:grpSpPr>
        <p:sp>
          <p:nvSpPr>
            <p:cNvPr id="23" name="矩形: 圆角 40"/>
            <p:cNvSpPr/>
            <p:nvPr>
              <p:custDataLst>
                <p:tags r:id="rId15"/>
              </p:custDataLst>
            </p:nvPr>
          </p:nvSpPr>
          <p:spPr>
            <a:xfrm flipH="1">
              <a:off x="967" y="2357"/>
              <a:ext cx="4082" cy="7540"/>
            </a:xfrm>
            <a:prstGeom prst="roundRect">
              <a:avLst>
                <a:gd name="adj" fmla="val 0"/>
              </a:avLst>
            </a:prstGeom>
            <a:solidFill>
              <a:schemeClr val="bg2"/>
            </a:solidFill>
            <a:ln>
              <a:solidFill>
                <a:schemeClr val="tx1">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algn="l" defTabSz="914400" rtl="0" eaLnBrk="1" fontAlgn="auto" latinLnBrk="0" hangingPunct="1">
                <a:lnSpc>
                  <a:spcPct val="100000"/>
                </a:lnSpc>
                <a:spcBef>
                  <a:spcPts val="0"/>
                </a:spcBef>
                <a:buClrTx/>
                <a:buSzTx/>
                <a:buFontTx/>
                <a:buNone/>
              </a:pPr>
              <a:endParaRPr kumimoji="0" lang="zh-CN"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针式打印机（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Dot matrix printer</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热敏打印机（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Thermal printer</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标签打印机（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Label printer</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云打印机（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Cloud printer</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计价秤（</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Pricing scale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传统点菜宝（</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Traditional Ordering Treasure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消费机（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Consumption machine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人脸消费机电子盘餐（</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Facial recognition consumption machine electronic plate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平板点餐（</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Tablet ordering</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副屏广告（</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Secondary screen advertisement</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副机（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Auxiliary machine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自助点餐机（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Self-service ordering machine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读卡器（</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Card reader</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条码秤（</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Barcode scale</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字符叠加器（</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Character overlay</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炒菜机器人（</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Cooking robot</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人脸识别摄像头（</a:t>
              </a: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Face recognition camera</a:t>
              </a:r>
              <a:r>
                <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endParaRPr kumimoji="0" lang="zh-CN" altLang="en-US"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0" marR="0" lvl="0" algn="l" defTabSz="914400" rtl="0" eaLnBrk="1" fontAlgn="auto" latinLnBrk="0" hangingPunct="1">
                <a:lnSpc>
                  <a:spcPct val="100000"/>
                </a:lnSpc>
                <a:spcBef>
                  <a:spcPts val="0"/>
                </a:spcBef>
                <a:buClrTx/>
                <a:buSzTx/>
                <a:buFontTx/>
                <a:buNone/>
              </a:pPr>
              <a:r>
                <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more......</a:t>
              </a:r>
              <a:endParaRPr kumimoji="0" lang="en-US" altLang="zh-CN" sz="1000" b="0" i="0" u="none" strike="noStrike" kern="0" cap="none" spc="0" normalizeH="0" baseline="0"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25" name="矩形 24"/>
            <p:cNvSpPr/>
            <p:nvPr>
              <p:custDataLst>
                <p:tags r:id="rId16"/>
              </p:custDataLst>
            </p:nvPr>
          </p:nvSpPr>
          <p:spPr>
            <a:xfrm>
              <a:off x="1392" y="2357"/>
              <a:ext cx="3133" cy="689"/>
            </a:xfrm>
            <a:prstGeom prst="rect">
              <a:avLst/>
            </a:prstGeom>
          </p:spPr>
          <p:txBody>
            <a:bodyPr wrap="square">
              <a:spAutoFit/>
            </a:bodyPr>
            <a:lstStyle/>
            <a:p>
              <a:pPr marL="0" marR="0" lvl="0" indent="0" algn="ctr" defTabSz="456565" rtl="0" eaLnBrk="1" fontAlgn="auto" latinLnBrk="0" hangingPunct="1">
                <a:lnSpc>
                  <a:spcPct val="100000"/>
                </a:lnSpc>
                <a:spcBef>
                  <a:spcPts val="0"/>
                </a:spcBef>
                <a:spcAft>
                  <a:spcPts val="0"/>
                </a:spcAft>
                <a:buClrTx/>
                <a:buSzTx/>
                <a:buFontTx/>
                <a:buNone/>
                <a:defRPr/>
              </a:pPr>
              <a:r>
                <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硬件支持</a:t>
              </a:r>
              <a:endParaRPr kumimoji="1" lang="zh-CN" altLang="en-US" sz="16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6565" rtl="0" eaLnBrk="1" fontAlgn="auto" latinLnBrk="0" hangingPunct="1">
                <a:lnSpc>
                  <a:spcPct val="100000"/>
                </a:lnSpc>
                <a:spcBef>
                  <a:spcPts val="0"/>
                </a:spcBef>
                <a:spcAft>
                  <a:spcPts val="0"/>
                </a:spcAft>
                <a:buClrTx/>
                <a:buSzTx/>
                <a:buFontTx/>
                <a:buNone/>
                <a:defRPr/>
              </a:pPr>
              <a:r>
                <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             HARDWARE SUPPORT</a:t>
              </a:r>
              <a:endParaRPr kumimoji="1" lang="en-US" altLang="zh-CN" sz="800" b="0" i="0" u="none" strike="noStrike" kern="12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27" name="直线连接符 41"/>
            <p:cNvCxnSpPr/>
            <p:nvPr>
              <p:custDataLst>
                <p:tags r:id="rId17"/>
              </p:custDataLst>
            </p:nvPr>
          </p:nvCxnSpPr>
          <p:spPr>
            <a:xfrm>
              <a:off x="1273" y="3106"/>
              <a:ext cx="3469" cy="0"/>
            </a:xfrm>
            <a:prstGeom prst="line">
              <a:avLst/>
            </a:prstGeom>
            <a:ln>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9019540" y="1725295"/>
            <a:ext cx="1973580" cy="4203065"/>
            <a:chOff x="12772" y="3327"/>
            <a:chExt cx="2586" cy="5506"/>
          </a:xfrm>
        </p:grpSpPr>
        <p:pic>
          <p:nvPicPr>
            <p:cNvPr id="13" name="图片 12"/>
            <p:cNvPicPr>
              <a:picLocks noChangeAspect="1"/>
            </p:cNvPicPr>
            <p:nvPr/>
          </p:nvPicPr>
          <p:blipFill>
            <a:blip r:embed="rId1"/>
            <a:stretch>
              <a:fillRect/>
            </a:stretch>
          </p:blipFill>
          <p:spPr>
            <a:xfrm>
              <a:off x="12772" y="3327"/>
              <a:ext cx="2587" cy="5506"/>
            </a:xfrm>
            <a:prstGeom prst="rect">
              <a:avLst/>
            </a:prstGeom>
          </p:spPr>
        </p:pic>
        <p:pic>
          <p:nvPicPr>
            <p:cNvPr id="17" name="图片 16"/>
            <p:cNvPicPr>
              <a:picLocks noChangeAspect="1"/>
            </p:cNvPicPr>
            <p:nvPr/>
          </p:nvPicPr>
          <p:blipFill>
            <a:blip r:embed="rId2"/>
            <a:stretch>
              <a:fillRect/>
            </a:stretch>
          </p:blipFill>
          <p:spPr>
            <a:xfrm>
              <a:off x="13284" y="4293"/>
              <a:ext cx="1665" cy="2841"/>
            </a:xfrm>
            <a:prstGeom prst="rect">
              <a:avLst/>
            </a:prstGeom>
          </p:spPr>
        </p:pic>
      </p:grpSp>
      <p:sp>
        <p:nvSpPr>
          <p:cNvPr id="6" name="灯片编号占位符 24"/>
          <p:cNvSpPr>
            <a:spLocks noGrp="1"/>
          </p:cNvSpPr>
          <p:nvPr>
            <p:ph type="sldNum" sz="quarter" idx="12"/>
          </p:nvPr>
        </p:nvSpPr>
        <p:spPr>
          <a:xfrm>
            <a:off x="346015" y="285859"/>
            <a:ext cx="1005688" cy="49212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dirty="0">
                <a:solidFill>
                  <a:srgbClr val="000000"/>
                </a:solidFill>
                <a:latin typeface="微软雅黑" panose="020B0503020204020204" charset="-122"/>
                <a:ea typeface="微软雅黑" panose="020B0503020204020204" charset="-122"/>
              </a:rPr>
              <a:t>002</a:t>
            </a:r>
            <a:endParaRPr kumimoji="0" lang="en-US" altLang="zh-CN" sz="32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OPPOSans H" pitchFamily="18" charset="-122"/>
            </a:endParaRPr>
          </a:p>
        </p:txBody>
      </p:sp>
      <p:cxnSp>
        <p:nvCxnSpPr>
          <p:cNvPr id="4" name="直线连接符 3"/>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技术优势</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a:t>
            </a:r>
            <a:r>
              <a:rPr dirty="0">
                <a:solidFill>
                  <a:schemeClr val="bg1"/>
                </a:solidFill>
                <a:latin typeface="微软雅黑" panose="020B0503020204020204" charset="-122"/>
                <a:ea typeface="微软雅黑" panose="020B0503020204020204" charset="-122"/>
                <a:cs typeface="微软雅黑" panose="020B0503020204020204" charset="-122"/>
              </a:rPr>
              <a:t>支持不同终端收银</a:t>
            </a:r>
            <a:endParaRPr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9" name="副标题 2"/>
          <p:cNvSpPr txBox="1"/>
          <p:nvPr/>
        </p:nvSpPr>
        <p:spPr>
          <a:xfrm>
            <a:off x="1440180" y="581025"/>
            <a:ext cx="436245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1"/>
                </a:solidFill>
                <a:latin typeface="微软雅黑" panose="020B0503020204020204" charset="-122"/>
                <a:ea typeface="微软雅黑" panose="020B0503020204020204" charset="-122"/>
                <a:sym typeface="+mn-ea"/>
              </a:rPr>
              <a:t>Technical advantage - Supports different terminal cash registers</a:t>
            </a:r>
            <a:endParaRPr lang="en-US" altLang="zh-CN" dirty="0">
              <a:solidFill>
                <a:schemeClr val="bg1"/>
              </a:solidFill>
              <a:latin typeface="微软雅黑" panose="020B0503020204020204" charset="-122"/>
              <a:ea typeface="微软雅黑" panose="020B0503020204020204" charset="-122"/>
              <a:sym typeface="+mn-ea"/>
            </a:endParaRPr>
          </a:p>
        </p:txBody>
      </p:sp>
      <p:pic>
        <p:nvPicPr>
          <p:cNvPr id="2" name="图片 1" descr="微信图片_20260106103217_1071_111"/>
          <p:cNvPicPr>
            <a:picLocks noChangeAspect="1"/>
          </p:cNvPicPr>
          <p:nvPr/>
        </p:nvPicPr>
        <p:blipFill>
          <a:blip r:embed="rId3"/>
          <a:stretch>
            <a:fillRect/>
          </a:stretch>
        </p:blipFill>
        <p:spPr>
          <a:xfrm>
            <a:off x="478155" y="2011045"/>
            <a:ext cx="3646805" cy="3646805"/>
          </a:xfrm>
          <a:prstGeom prst="rect">
            <a:avLst/>
          </a:prstGeom>
        </p:spPr>
      </p:pic>
      <p:pic>
        <p:nvPicPr>
          <p:cNvPr id="9" name="图片 8" descr="POS收银"/>
          <p:cNvPicPr>
            <a:picLocks noChangeAspect="1"/>
          </p:cNvPicPr>
          <p:nvPr>
            <p:custDataLst>
              <p:tags r:id="rId4"/>
            </p:custDataLst>
          </p:nvPr>
        </p:nvPicPr>
        <p:blipFill>
          <a:blip r:embed="rId5"/>
          <a:stretch>
            <a:fillRect/>
          </a:stretch>
        </p:blipFill>
        <p:spPr>
          <a:xfrm>
            <a:off x="4617085" y="1866900"/>
            <a:ext cx="3009265" cy="3852545"/>
          </a:xfrm>
          <a:prstGeom prst="rect">
            <a:avLst/>
          </a:prstGeom>
        </p:spPr>
      </p:pic>
      <p:sp>
        <p:nvSpPr>
          <p:cNvPr id="5" name="矩形 4"/>
          <p:cNvSpPr/>
          <p:nvPr/>
        </p:nvSpPr>
        <p:spPr>
          <a:xfrm>
            <a:off x="8261985" y="589534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zh-CN" sz="1400" kern="0" dirty="0">
                <a:solidFill>
                  <a:schemeClr val="bg2"/>
                </a:solidFill>
                <a:latin typeface="微软雅黑" panose="020B0503020204020204" charset="-122"/>
                <a:ea typeface="微软雅黑" panose="020B0503020204020204" charset="-122"/>
                <a:cs typeface="微软雅黑" panose="020B0503020204020204" charset="-122"/>
              </a:rPr>
              <a:t>支持自助机</a:t>
            </a:r>
            <a:endParaRPr lang="zh-CN" altLang="en-US" sz="1400" kern="0" dirty="0">
              <a:solidFill>
                <a:schemeClr val="bg2"/>
              </a:solidFill>
              <a:latin typeface="微软雅黑" panose="020B0503020204020204" charset="-122"/>
              <a:ea typeface="微软雅黑" panose="020B0503020204020204" charset="-122"/>
              <a:cs typeface="微软雅黑" panose="020B0503020204020204" charset="-122"/>
            </a:endParaRPr>
          </a:p>
          <a:p>
            <a:pPr algn="ctr">
              <a:defRPr/>
            </a:pP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rPr>
              <a:t>Supports self-service machines</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4362450" y="589534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zh-CN" altLang="en-US" sz="1400">
                <a:solidFill>
                  <a:schemeClr val="bg2"/>
                </a:solidFill>
                <a:latin typeface="微软雅黑" panose="020B0503020204020204" charset="-122"/>
                <a:ea typeface="微软雅黑" panose="020B0503020204020204" charset="-122"/>
                <a:sym typeface="+mn-ea"/>
              </a:rPr>
              <a:t>支持点菜宝</a:t>
            </a:r>
            <a:endParaRPr lang="zh-CN" altLang="en-US" sz="1400">
              <a:solidFill>
                <a:schemeClr val="bg2"/>
              </a:solidFill>
              <a:latin typeface="微软雅黑" panose="020B0503020204020204" charset="-122"/>
              <a:ea typeface="微软雅黑" panose="020B0503020204020204" charset="-122"/>
              <a:sym typeface="+mn-ea"/>
            </a:endParaRPr>
          </a:p>
          <a:p>
            <a:pPr algn="ctr">
              <a:defRPr/>
            </a:pPr>
            <a:r>
              <a:rPr lang="en-US" altLang="zh-CN" sz="900" kern="0" dirty="0">
                <a:solidFill>
                  <a:schemeClr val="bg2"/>
                </a:solidFill>
                <a:latin typeface="微软雅黑" panose="020B0503020204020204" charset="-122"/>
                <a:ea typeface="微软雅黑" panose="020B0503020204020204" charset="-122"/>
                <a:cs typeface="OPPOSans B" pitchFamily="18" charset="-122"/>
                <a:sym typeface="+mn-ea"/>
              </a:rPr>
              <a:t>Support Dian Mian Bao for cash register</a:t>
            </a:r>
            <a:endParaRPr lang="en-US" altLang="zh-CN" sz="900" kern="0" dirty="0">
              <a:solidFill>
                <a:schemeClr val="bg2"/>
              </a:solidFill>
              <a:latin typeface="微软雅黑" panose="020B0503020204020204" charset="-122"/>
              <a:ea typeface="微软雅黑" panose="020B0503020204020204" charset="-122"/>
              <a:cs typeface="OPPOSans B" pitchFamily="18" charset="-122"/>
              <a:sym typeface="+mn-ea"/>
            </a:endParaRPr>
          </a:p>
        </p:txBody>
      </p:sp>
      <p:sp>
        <p:nvSpPr>
          <p:cNvPr id="11" name="矩形 10"/>
          <p:cNvSpPr/>
          <p:nvPr/>
        </p:nvSpPr>
        <p:spPr>
          <a:xfrm>
            <a:off x="462915" y="589534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zh-CN" sz="1400">
                <a:solidFill>
                  <a:schemeClr val="bg2"/>
                </a:solidFill>
                <a:latin typeface="微软雅黑" panose="020B0503020204020204" charset="-122"/>
                <a:ea typeface="微软雅黑" panose="020B0503020204020204" charset="-122"/>
                <a:cs typeface="微软雅黑" panose="020B0503020204020204" charset="-122"/>
                <a:sym typeface="+mn-ea"/>
              </a:rPr>
              <a:t>支持安卓版</a:t>
            </a:r>
            <a:r>
              <a:rPr lang="en-US" altLang="zh-CN" sz="1400">
                <a:solidFill>
                  <a:schemeClr val="bg2"/>
                </a:solidFill>
                <a:latin typeface="微软雅黑" panose="020B0503020204020204" charset="-122"/>
                <a:ea typeface="微软雅黑" panose="020B0503020204020204" charset="-122"/>
                <a:cs typeface="微软雅黑" panose="020B0503020204020204" charset="-122"/>
                <a:sym typeface="+mn-ea"/>
              </a:rPr>
              <a:t>/PC</a:t>
            </a:r>
            <a:r>
              <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rPr>
              <a:t>端</a:t>
            </a:r>
            <a:endPar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defRPr/>
            </a:pP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rPr>
              <a:t>Supports both Android and PC versions of cash registers</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909955" y="1085850"/>
            <a:ext cx="10595610" cy="86042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rPr>
              <a:t>爱宝美食云海外版支持网页版和客户端后台，前台收银同时兼容安卓、</a:t>
            </a:r>
            <a:r>
              <a:rPr lang="en-US" altLang="zh-CN" sz="1600">
                <a:latin typeface="微软雅黑" panose="020B0503020204020204" charset="-122"/>
                <a:ea typeface="微软雅黑" panose="020B0503020204020204" charset="-122"/>
              </a:rPr>
              <a:t>windows</a:t>
            </a:r>
            <a:r>
              <a:rPr lang="zh-CN" altLang="en-US" sz="1600">
                <a:latin typeface="微软雅黑" panose="020B0503020204020204" charset="-122"/>
                <a:ea typeface="微软雅黑" panose="020B0503020204020204" charset="-122"/>
              </a:rPr>
              <a:t>系统，兼容安卓移动</a:t>
            </a:r>
            <a:r>
              <a:rPr lang="en-US" altLang="zh-CN" sz="1600">
                <a:latin typeface="微软雅黑" panose="020B0503020204020204" charset="-122"/>
                <a:ea typeface="微软雅黑" panose="020B0503020204020204" charset="-122"/>
              </a:rPr>
              <a:t>POS</a:t>
            </a:r>
            <a:r>
              <a:rPr lang="zh-CN" altLang="en-US" sz="1600">
                <a:latin typeface="微软雅黑" panose="020B0503020204020204" charset="-122"/>
                <a:ea typeface="微软雅黑" panose="020B0503020204020204" charset="-122"/>
              </a:rPr>
              <a:t>、自助收银、自助售货机。</a:t>
            </a:r>
            <a:endParaRPr lang="zh-CN" altLang="en-US" sz="1600">
              <a:latin typeface="微软雅黑" panose="020B0503020204020204" charset="-122"/>
              <a:ea typeface="微软雅黑" panose="020B0503020204020204" charset="-122"/>
            </a:endParaRPr>
          </a:p>
          <a:p>
            <a:pPr marL="0" indent="0" algn="just" defTabSz="266700">
              <a:spcBef>
                <a:spcPct val="0"/>
              </a:spcBef>
              <a:spcAft>
                <a:spcPct val="0"/>
              </a:spcAft>
            </a:pPr>
            <a:r>
              <a:rPr lang="en-US" altLang="zh-CN" sz="900">
                <a:latin typeface="微软雅黑" panose="020B0503020204020204" charset="-122"/>
                <a:ea typeface="微软雅黑" panose="020B0503020204020204" charset="-122"/>
              </a:rPr>
              <a:t> Aibao Food Cloud Overseas Version supports web and client backend, with front-end checkout compatible with Android and Windows systems, as well as Android mobile POS, self-service checkout, and vending machines.</a:t>
            </a:r>
            <a:endParaRPr lang="en-US" altLang="zh-CN" sz="900">
              <a:latin typeface="微软雅黑" panose="020B0503020204020204" charset="-122"/>
              <a:ea typeface="微软雅黑" panose="020B0503020204020204" charset="-122"/>
            </a:endParaRPr>
          </a:p>
        </p:txBody>
      </p:sp>
      <p:sp>
        <p:nvSpPr>
          <p:cNvPr id="7" name="文本框 6"/>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57A264">
                  <a:lumMod val="20000"/>
                  <a:lumOff val="80000"/>
                </a:srgbClr>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2</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技术优势</a:t>
            </a:r>
            <a:r>
              <a:rPr lang="en-US" altLang="zh-CN" dirty="0">
                <a:solidFill>
                  <a:schemeClr val="bg2"/>
                </a:solidFill>
                <a:latin typeface="微软雅黑" panose="020B0503020204020204" charset="-122"/>
                <a:ea typeface="微软雅黑" panose="020B0503020204020204" charset="-122"/>
              </a:rPr>
              <a:t>-</a:t>
            </a:r>
            <a:r>
              <a:rPr dirty="0">
                <a:solidFill>
                  <a:schemeClr val="bg2"/>
                </a:solidFill>
                <a:latin typeface="微软雅黑" panose="020B0503020204020204" charset="-122"/>
                <a:ea typeface="微软雅黑" panose="020B0503020204020204" charset="-122"/>
              </a:rPr>
              <a:t>智能收银系统</a:t>
            </a:r>
            <a:endParaRPr dirty="0">
              <a:solidFill>
                <a:schemeClr val="bg2"/>
              </a:solidFill>
              <a:latin typeface="微软雅黑" panose="020B0503020204020204" charset="-122"/>
              <a:ea typeface="微软雅黑" panose="020B0503020204020204" charset="-122"/>
            </a:endParaRPr>
          </a:p>
        </p:txBody>
      </p:sp>
      <p:sp>
        <p:nvSpPr>
          <p:cNvPr id="29" name="副标题 2"/>
          <p:cNvSpPr txBox="1"/>
          <p:nvPr/>
        </p:nvSpPr>
        <p:spPr>
          <a:xfrm>
            <a:off x="1440180" y="581025"/>
            <a:ext cx="436245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Technical advantage - Intelligent cash register system</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66" name="文本框 65"/>
          <p:cNvSpPr txBox="1"/>
          <p:nvPr>
            <p:custDataLst>
              <p:tags r:id="rId1"/>
            </p:custDataLst>
          </p:nvPr>
        </p:nvSpPr>
        <p:spPr>
          <a:xfrm>
            <a:off x="343057" y="1430302"/>
            <a:ext cx="1097280" cy="368300"/>
          </a:xfrm>
          <a:prstGeom prst="rect">
            <a:avLst/>
          </a:prstGeom>
          <a:noFill/>
        </p:spPr>
        <p:txBody>
          <a:bodyPr wrap="none" rtlCol="0">
            <a:spAutoFit/>
          </a:bodyPr>
          <a:lstStyle/>
          <a:p>
            <a:r>
              <a:rPr lang="zh-CN" altLang="en-US" dirty="0">
                <a:solidFill>
                  <a:schemeClr val="accent1"/>
                </a:solidFill>
                <a:latin typeface="微软雅黑" panose="020B0503020204020204" charset="-122"/>
                <a:ea typeface="微软雅黑" panose="020B0503020204020204" charset="-122"/>
                <a:cs typeface="OPPOSans M" pitchFamily="18" charset="-122"/>
              </a:rPr>
              <a:t>收银功能</a:t>
            </a:r>
            <a:endParaRPr lang="zh-CN" altLang="en-US" dirty="0">
              <a:solidFill>
                <a:schemeClr val="accent1"/>
              </a:solidFill>
              <a:latin typeface="微软雅黑" panose="020B0503020204020204" charset="-122"/>
              <a:ea typeface="微软雅黑" panose="020B0503020204020204" charset="-122"/>
              <a:cs typeface="OPPOSans M" pitchFamily="18" charset="-122"/>
            </a:endParaRPr>
          </a:p>
        </p:txBody>
      </p:sp>
      <p:sp>
        <p:nvSpPr>
          <p:cNvPr id="7" name="矩形 6"/>
          <p:cNvSpPr/>
          <p:nvPr/>
        </p:nvSpPr>
        <p:spPr>
          <a:xfrm>
            <a:off x="8261985" y="557149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zh-CN" altLang="en-US" sz="1400" kern="0" dirty="0">
                <a:solidFill>
                  <a:schemeClr val="bg2"/>
                </a:solidFill>
                <a:latin typeface="微软雅黑" panose="020B0503020204020204" charset="-122"/>
                <a:ea typeface="微软雅黑" panose="020B0503020204020204" charset="-122"/>
                <a:cs typeface="微软雅黑" panose="020B0503020204020204" charset="-122"/>
              </a:rPr>
              <a:t>本地存储</a:t>
            </a:r>
            <a:r>
              <a:rPr lang="en-US" altLang="zh-CN" sz="1400" kern="0" dirty="0">
                <a:solidFill>
                  <a:schemeClr val="bg2"/>
                </a:solidFill>
                <a:latin typeface="微软雅黑" panose="020B0503020204020204" charset="-122"/>
                <a:ea typeface="微软雅黑" panose="020B0503020204020204" charset="-122"/>
                <a:cs typeface="微软雅黑" panose="020B0503020204020204" charset="-122"/>
              </a:rPr>
              <a:t>+</a:t>
            </a:r>
            <a:r>
              <a:rPr lang="zh-CN" altLang="en-US" sz="1400" kern="0" dirty="0">
                <a:solidFill>
                  <a:schemeClr val="bg2"/>
                </a:solidFill>
                <a:latin typeface="微软雅黑" panose="020B0503020204020204" charset="-122"/>
                <a:ea typeface="微软雅黑" panose="020B0503020204020204" charset="-122"/>
                <a:cs typeface="微软雅黑" panose="020B0503020204020204" charset="-122"/>
              </a:rPr>
              <a:t>云端同步，断网可用</a:t>
            </a:r>
            <a:endParaRPr lang="zh-CN" altLang="en-US" sz="1400" kern="0" dirty="0">
              <a:solidFill>
                <a:schemeClr val="bg2"/>
              </a:solidFill>
              <a:latin typeface="微软雅黑" panose="020B0503020204020204" charset="-122"/>
              <a:ea typeface="微软雅黑" panose="020B0503020204020204" charset="-122"/>
              <a:cs typeface="微软雅黑" panose="020B0503020204020204" charset="-122"/>
            </a:endParaRPr>
          </a:p>
          <a:p>
            <a:pPr algn="ctr">
              <a:defRPr/>
            </a:pP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rPr>
              <a:t>Local storage + cloud synchronization, available even when disconnected from the Internet</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endParaRPr>
          </a:p>
        </p:txBody>
      </p:sp>
      <p:pic>
        <p:nvPicPr>
          <p:cNvPr id="8" name="图片 7" descr="微信图片_20230701105229"/>
          <p:cNvPicPr>
            <a:picLocks noChangeAspect="1"/>
          </p:cNvPicPr>
          <p:nvPr/>
        </p:nvPicPr>
        <p:blipFill>
          <a:blip r:embed="rId2"/>
          <a:stretch>
            <a:fillRect/>
          </a:stretch>
        </p:blipFill>
        <p:spPr>
          <a:xfrm>
            <a:off x="7672070" y="1610360"/>
            <a:ext cx="4618990" cy="3152140"/>
          </a:xfrm>
          <a:prstGeom prst="rect">
            <a:avLst/>
          </a:prstGeom>
        </p:spPr>
      </p:pic>
      <p:sp>
        <p:nvSpPr>
          <p:cNvPr id="9" name="矩形 8"/>
          <p:cNvSpPr/>
          <p:nvPr/>
        </p:nvSpPr>
        <p:spPr>
          <a:xfrm>
            <a:off x="4362450" y="557149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zh-CN" altLang="en-US" sz="1400">
                <a:solidFill>
                  <a:schemeClr val="bg2"/>
                </a:solidFill>
                <a:latin typeface="微软雅黑" panose="020B0503020204020204" charset="-122"/>
                <a:ea typeface="微软雅黑" panose="020B0503020204020204" charset="-122"/>
                <a:sym typeface="+mn-ea"/>
              </a:rPr>
              <a:t>支持大图片点餐、副屏视频广告</a:t>
            </a:r>
            <a:endParaRPr lang="zh-CN" altLang="en-US" sz="1400">
              <a:solidFill>
                <a:schemeClr val="bg2"/>
              </a:solidFill>
              <a:latin typeface="微软雅黑" panose="020B0503020204020204" charset="-122"/>
              <a:ea typeface="微软雅黑" panose="020B0503020204020204" charset="-122"/>
              <a:sym typeface="+mn-ea"/>
            </a:endParaRPr>
          </a:p>
          <a:p>
            <a:pPr algn="ctr">
              <a:defRPr/>
            </a:pPr>
            <a:r>
              <a:rPr lang="en-US" altLang="zh-CN" sz="900" kern="0" dirty="0">
                <a:solidFill>
                  <a:schemeClr val="bg2"/>
                </a:solidFill>
                <a:latin typeface="微软雅黑" panose="020B0503020204020204" charset="-122"/>
                <a:ea typeface="微软雅黑" panose="020B0503020204020204" charset="-122"/>
                <a:cs typeface="OPPOSans B" pitchFamily="18" charset="-122"/>
                <a:sym typeface="+mn-ea"/>
              </a:rPr>
              <a:t>Support large image ordering and secondary screen video advertisements</a:t>
            </a:r>
            <a:endParaRPr lang="en-US" altLang="zh-CN" sz="900" kern="0" dirty="0">
              <a:solidFill>
                <a:schemeClr val="bg2"/>
              </a:solidFill>
              <a:latin typeface="微软雅黑" panose="020B0503020204020204" charset="-122"/>
              <a:ea typeface="微软雅黑" panose="020B0503020204020204" charset="-122"/>
              <a:cs typeface="OPPOSans B" pitchFamily="18" charset="-122"/>
              <a:sym typeface="+mn-ea"/>
            </a:endParaRPr>
          </a:p>
        </p:txBody>
      </p:sp>
      <p:sp>
        <p:nvSpPr>
          <p:cNvPr id="10" name="矩形 9"/>
          <p:cNvSpPr/>
          <p:nvPr/>
        </p:nvSpPr>
        <p:spPr>
          <a:xfrm>
            <a:off x="462915" y="5571490"/>
            <a:ext cx="3437255" cy="704215"/>
          </a:xfrm>
          <a:prstGeom prst="rect">
            <a:avLst/>
          </a:prstGeom>
          <a:solidFill>
            <a:schemeClr val="accent2"/>
          </a:solidFill>
          <a:ln w="12700" cap="flat" cmpd="sng" algn="ctr">
            <a:noFill/>
            <a:prstDash val="solid"/>
            <a:miter lim="800000"/>
          </a:ln>
          <a:effectLst/>
        </p:spPr>
        <p:txBody>
          <a:bodyPr rtlCol="0" anchor="ctr"/>
          <a:lstStyle/>
          <a:p>
            <a:pPr algn="ctr">
              <a:defRPr/>
            </a:pPr>
            <a:r>
              <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rPr>
              <a:t>快餐模式</a:t>
            </a:r>
            <a:r>
              <a:rPr lang="en-US" altLang="zh-CN" sz="1400">
                <a:solidFill>
                  <a:schemeClr val="bg2"/>
                </a:solidFill>
                <a:latin typeface="微软雅黑" panose="020B0503020204020204" charset="-122"/>
                <a:ea typeface="微软雅黑" panose="020B0503020204020204" charset="-122"/>
                <a:cs typeface="微软雅黑" panose="020B0503020204020204" charset="-122"/>
                <a:sym typeface="+mn-ea"/>
              </a:rPr>
              <a:t> &amp; </a:t>
            </a:r>
            <a:r>
              <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rPr>
              <a:t>酒楼模式双模式切换</a:t>
            </a:r>
            <a:endParaRPr lang="zh-CN" altLang="en-US" sz="1400">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defRPr/>
            </a:pPr>
            <a:r>
              <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rPr>
              <a:t>Switch between fast food mode and restaurant mode</a:t>
            </a:r>
            <a:endParaRPr lang="en-US" altLang="zh-CN" sz="900" kern="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pic>
        <p:nvPicPr>
          <p:cNvPr id="33" name="图片 32" descr="微信图片_20260106112956_1083_111"/>
          <p:cNvPicPr>
            <a:picLocks noChangeAspect="1"/>
          </p:cNvPicPr>
          <p:nvPr/>
        </p:nvPicPr>
        <p:blipFill>
          <a:blip r:embed="rId3"/>
          <a:stretch>
            <a:fillRect/>
          </a:stretch>
        </p:blipFill>
        <p:spPr>
          <a:xfrm>
            <a:off x="77470" y="878205"/>
            <a:ext cx="3978275" cy="3978275"/>
          </a:xfrm>
          <a:prstGeom prst="rect">
            <a:avLst/>
          </a:prstGeom>
        </p:spPr>
      </p:pic>
      <p:pic>
        <p:nvPicPr>
          <p:cNvPr id="34" name="图片 33" descr="微信图片_20260106112907_1082_111"/>
          <p:cNvPicPr>
            <a:picLocks noChangeAspect="1"/>
          </p:cNvPicPr>
          <p:nvPr/>
        </p:nvPicPr>
        <p:blipFill>
          <a:blip r:embed="rId4"/>
          <a:stretch>
            <a:fillRect/>
          </a:stretch>
        </p:blipFill>
        <p:spPr>
          <a:xfrm>
            <a:off x="4192905" y="1430020"/>
            <a:ext cx="3513455" cy="3513455"/>
          </a:xfrm>
          <a:prstGeom prst="rect">
            <a:avLst/>
          </a:prstGeom>
        </p:spPr>
      </p:pic>
      <p:pic>
        <p:nvPicPr>
          <p:cNvPr id="24" name="图片 23"/>
          <p:cNvPicPr>
            <a:picLocks noChangeAspect="1"/>
          </p:cNvPicPr>
          <p:nvPr/>
        </p:nvPicPr>
        <p:blipFill>
          <a:blip r:embed="rId5"/>
          <a:stretch>
            <a:fillRect/>
          </a:stretch>
        </p:blipFill>
        <p:spPr>
          <a:xfrm>
            <a:off x="6807835" y="3495675"/>
            <a:ext cx="1391285" cy="813435"/>
          </a:xfrm>
          <a:prstGeom prst="rect">
            <a:avLst/>
          </a:prstGeom>
        </p:spPr>
      </p:pic>
      <p:pic>
        <p:nvPicPr>
          <p:cNvPr id="35" name="图片 34"/>
          <p:cNvPicPr>
            <a:picLocks noChangeAspect="1"/>
          </p:cNvPicPr>
          <p:nvPr/>
        </p:nvPicPr>
        <p:blipFill>
          <a:blip r:embed="rId6"/>
          <a:stretch>
            <a:fillRect/>
          </a:stretch>
        </p:blipFill>
        <p:spPr>
          <a:xfrm>
            <a:off x="1826260" y="2031365"/>
            <a:ext cx="1367155" cy="317500"/>
          </a:xfrm>
          <a:prstGeom prst="rect">
            <a:avLst/>
          </a:prstGeom>
        </p:spPr>
      </p:pic>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24"/>
          <p:cNvSpPr>
            <a:spLocks noGrp="1"/>
          </p:cNvSpPr>
          <p:nvPr>
            <p:ph type="sldNum" sz="quarter" idx="12"/>
          </p:nvPr>
        </p:nvSpPr>
        <p:spPr>
          <a:xfrm>
            <a:off x="346015" y="285859"/>
            <a:ext cx="1005688" cy="49212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dirty="0">
                <a:solidFill>
                  <a:srgbClr val="000000"/>
                </a:solidFill>
                <a:latin typeface="微软雅黑" panose="020B0503020204020204" charset="-122"/>
                <a:ea typeface="微软雅黑" panose="020B0503020204020204" charset="-122"/>
              </a:rPr>
              <a:t>002</a:t>
            </a:r>
            <a:endParaRPr kumimoji="0" lang="en-US" altLang="zh-CN" sz="3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OPPOSans H" pitchFamily="18" charset="-122"/>
            </a:endParaRPr>
          </a:p>
        </p:txBody>
      </p:sp>
      <p:cxnSp>
        <p:nvCxnSpPr>
          <p:cNvPr id="4" name="直线连接符 3"/>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技术优势</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-AI</a:t>
            </a:r>
            <a:r>
              <a:rPr dirty="0">
                <a:solidFill>
                  <a:schemeClr val="bg1"/>
                </a:solidFill>
                <a:latin typeface="微软雅黑" panose="020B0503020204020204" charset="-122"/>
                <a:ea typeface="微软雅黑" panose="020B0503020204020204" charset="-122"/>
                <a:cs typeface="微软雅黑" panose="020B0503020204020204" charset="-122"/>
              </a:rPr>
              <a:t>菜品识别功能</a:t>
            </a:r>
            <a:endParaRPr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9" name="副标题 2"/>
          <p:cNvSpPr txBox="1"/>
          <p:nvPr/>
        </p:nvSpPr>
        <p:spPr>
          <a:xfrm>
            <a:off x="1440180" y="581025"/>
            <a:ext cx="436245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1"/>
                </a:solidFill>
                <a:latin typeface="微软雅黑" panose="020B0503020204020204" charset="-122"/>
                <a:ea typeface="微软雅黑" panose="020B0503020204020204" charset="-122"/>
                <a:sym typeface="+mn-ea"/>
              </a:rPr>
              <a:t>Technical advantage - AI Dish Recognition Function</a:t>
            </a:r>
            <a:endParaRPr lang="en-US" altLang="zh-CN" dirty="0">
              <a:solidFill>
                <a:schemeClr val="bg1"/>
              </a:solidFill>
              <a:latin typeface="微软雅黑" panose="020B0503020204020204" charset="-122"/>
              <a:ea typeface="微软雅黑" panose="020B0503020204020204" charset="-122"/>
              <a:sym typeface="+mn-ea"/>
            </a:endParaRPr>
          </a:p>
        </p:txBody>
      </p:sp>
      <p:sp>
        <p:nvSpPr>
          <p:cNvPr id="12" name="文本框 11"/>
          <p:cNvSpPr txBox="1"/>
          <p:nvPr/>
        </p:nvSpPr>
        <p:spPr>
          <a:xfrm>
            <a:off x="909955" y="1085850"/>
            <a:ext cx="10595610" cy="860425"/>
          </a:xfrm>
          <a:prstGeom prst="rect">
            <a:avLst/>
          </a:prstGeom>
        </p:spPr>
        <p:txBody>
          <a:bodyPr wrap="square">
            <a:spAutoFit/>
          </a:bodyPr>
          <a:p>
            <a:pPr marL="0" indent="0" algn="just" defTabSz="266700">
              <a:spcBef>
                <a:spcPct val="0"/>
              </a:spcBef>
              <a:spcAft>
                <a:spcPct val="0"/>
              </a:spcAft>
            </a:pPr>
            <a:r>
              <a:rPr lang="zh-CN" altLang="en-US" sz="1600">
                <a:latin typeface="微软雅黑" panose="020B0503020204020204" charset="-122"/>
                <a:ea typeface="微软雅黑" panose="020B0503020204020204" charset="-122"/>
              </a:rPr>
              <a:t>爱宝美食云海外版适配自助称重收银设备，支持顾客自主完成菜品识别、称重、付款的全流程操作，无需专人值守收银台。</a:t>
            </a:r>
            <a:r>
              <a:rPr lang="en-US" altLang="zh-CN" sz="900">
                <a:latin typeface="微软雅黑" panose="020B0503020204020204" charset="-122"/>
                <a:ea typeface="微软雅黑" panose="020B0503020204020204" charset="-122"/>
              </a:rPr>
              <a:t> </a:t>
            </a:r>
            <a:endParaRPr lang="en-US" altLang="zh-CN" sz="900">
              <a:latin typeface="微软雅黑" panose="020B0503020204020204" charset="-122"/>
              <a:ea typeface="微软雅黑" panose="020B0503020204020204" charset="-122"/>
            </a:endParaRPr>
          </a:p>
          <a:p>
            <a:pPr marL="0" indent="0" algn="just" defTabSz="266700">
              <a:spcBef>
                <a:spcPct val="0"/>
              </a:spcBef>
              <a:spcAft>
                <a:spcPct val="0"/>
              </a:spcAft>
            </a:pPr>
            <a:r>
              <a:rPr lang="en-US" altLang="zh-CN" sz="900">
                <a:latin typeface="微软雅黑" panose="020B0503020204020204" charset="-122"/>
                <a:ea typeface="微软雅黑" panose="020B0503020204020204" charset="-122"/>
              </a:rPr>
              <a:t>Aibao Catering Cloud Overseas Version is fully compatible with self-service weighing and checkout devices, enabling customers to independently complete the entire process of dish recognition, weighing and payment without the need for dedicated cashier attendance. </a:t>
            </a:r>
            <a:endParaRPr lang="en-US" altLang="zh-CN" sz="900">
              <a:latin typeface="微软雅黑" panose="020B0503020204020204" charset="-122"/>
              <a:ea typeface="微软雅黑" panose="020B0503020204020204" charset="-122"/>
            </a:endParaRPr>
          </a:p>
        </p:txBody>
      </p:sp>
      <p:sp>
        <p:nvSpPr>
          <p:cNvPr id="7" name="文本框 6"/>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 name="图片 1" descr="微信图片_20260119104549_1207_111"/>
          <p:cNvPicPr>
            <a:picLocks noChangeAspect="1"/>
          </p:cNvPicPr>
          <p:nvPr/>
        </p:nvPicPr>
        <p:blipFill>
          <a:blip r:embed="rId1"/>
          <a:stretch>
            <a:fillRect/>
          </a:stretch>
        </p:blipFill>
        <p:spPr>
          <a:xfrm>
            <a:off x="1351915" y="2134235"/>
            <a:ext cx="3324225" cy="3324225"/>
          </a:xfrm>
          <a:prstGeom prst="rect">
            <a:avLst/>
          </a:prstGeom>
        </p:spPr>
      </p:pic>
      <p:pic>
        <p:nvPicPr>
          <p:cNvPr id="22" name="图片 21" descr="微信图片_20240416112802"/>
          <p:cNvPicPr>
            <a:picLocks noChangeAspect="1"/>
          </p:cNvPicPr>
          <p:nvPr/>
        </p:nvPicPr>
        <p:blipFill>
          <a:blip r:embed="rId2"/>
          <a:stretch>
            <a:fillRect/>
          </a:stretch>
        </p:blipFill>
        <p:spPr>
          <a:xfrm>
            <a:off x="4504055" y="3261360"/>
            <a:ext cx="2274570" cy="2197100"/>
          </a:xfrm>
          <a:prstGeom prst="rect">
            <a:avLst/>
          </a:prstGeom>
        </p:spPr>
      </p:pic>
      <p:sp>
        <p:nvSpPr>
          <p:cNvPr id="21" name="剪去单角的矩形 20"/>
          <p:cNvSpPr/>
          <p:nvPr/>
        </p:nvSpPr>
        <p:spPr>
          <a:xfrm>
            <a:off x="7178040" y="2421255"/>
            <a:ext cx="3979545" cy="3747770"/>
          </a:xfrm>
          <a:prstGeom prst="snip1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600" dirty="0" smtClean="0">
                <a:solidFill>
                  <a:schemeClr val="bg2"/>
                </a:solidFill>
                <a:latin typeface="微软雅黑" panose="020B0503020204020204" charset="-122"/>
                <a:ea typeface="微软雅黑" panose="020B0503020204020204" charset="-122"/>
                <a:cs typeface="微软雅黑" panose="020B0503020204020204" charset="-122"/>
                <a:sym typeface="+mn-ea"/>
              </a:rPr>
              <a:t>将商品放于电子秤或者托盘上，重量稳定后可以直接扫微信付款；或者识别后自动付款。</a:t>
            </a:r>
            <a:endParaRPr lang="zh-CN" altLang="en-US" sz="1600" dirty="0" smtClean="0">
              <a:solidFill>
                <a:srgbClr val="235F6F"/>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900" dirty="0" smtClean="0">
                <a:solidFill>
                  <a:schemeClr val="bg2"/>
                </a:solidFill>
                <a:latin typeface="微软雅黑" panose="020B0503020204020204" charset="-122"/>
                <a:ea typeface="微软雅黑" panose="020B0503020204020204" charset="-122"/>
                <a:cs typeface="微软雅黑" panose="020B0503020204020204" charset="-122"/>
                <a:sym typeface="+mn-ea"/>
              </a:rPr>
              <a:t>Place items on the electronic scale or tray. Once the weight stabilizes, you can scan WeChat Pay directly for payment, or enable automatic payment after recognition.</a:t>
            </a:r>
            <a:endParaRPr lang="en-US" altLang="zh-CN" sz="900" dirty="0" smtClean="0">
              <a:solidFill>
                <a:schemeClr val="bg2"/>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dirty="0" smtClean="0">
              <a:solidFill>
                <a:schemeClr val="bg2"/>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600">
                <a:solidFill>
                  <a:schemeClr val="bg2"/>
                </a:solidFill>
                <a:latin typeface="微软雅黑" panose="020B0503020204020204" charset="-122"/>
                <a:ea typeface="微软雅黑" panose="020B0503020204020204" charset="-122"/>
                <a:sym typeface="+mn-ea"/>
              </a:rPr>
              <a:t>优化人力结构，降低长期运营成本。</a:t>
            </a:r>
            <a:endParaRPr lang="zh-CN" altLang="en-US" sz="1600">
              <a:solidFill>
                <a:schemeClr val="bg2"/>
              </a:solidFill>
              <a:latin typeface="微软雅黑" panose="020B0503020204020204" charset="-122"/>
              <a:ea typeface="微软雅黑" panose="020B0503020204020204" charset="-122"/>
              <a:sym typeface="+mn-ea"/>
            </a:endParaRPr>
          </a:p>
          <a:p>
            <a:pPr algn="l"/>
            <a:r>
              <a:rPr lang="en-US" altLang="zh-CN" sz="900">
                <a:solidFill>
                  <a:schemeClr val="bg2"/>
                </a:solidFill>
                <a:latin typeface="微软雅黑" panose="020B0503020204020204" charset="-122"/>
                <a:ea typeface="微软雅黑" panose="020B0503020204020204" charset="-122"/>
                <a:sym typeface="+mn-ea"/>
              </a:rPr>
              <a:t>This optimizes the labor structure and reduces long-term operational costs.</a:t>
            </a:r>
            <a:endParaRPr lang="en-US" altLang="zh-CN" sz="900">
              <a:solidFill>
                <a:schemeClr val="bg2"/>
              </a:solidFill>
              <a:latin typeface="微软雅黑" panose="020B0503020204020204" charset="-122"/>
              <a:ea typeface="微软雅黑" panose="020B0503020204020204" charset="-122"/>
            </a:endParaRPr>
          </a:p>
          <a:p>
            <a:pPr algn="l"/>
            <a:endParaRPr lang="zh-CN" altLang="en-US" sz="900" dirty="0" smtClean="0">
              <a:solidFill>
                <a:srgbClr val="235F6F"/>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dirty="0" smtClean="0">
              <a:solidFill>
                <a:srgbClr val="235F6F"/>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b="1" dirty="0">
              <a:latin typeface="微软雅黑" panose="020B0503020204020204" charset="-122"/>
              <a:ea typeface="微软雅黑" panose="020B0503020204020204" charset="-122"/>
              <a:cs typeface="微软雅黑" panose="020B0503020204020204" charset="-122"/>
            </a:endParaRPr>
          </a:p>
          <a:p>
            <a:pPr algn="ctr"/>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57A264">
                  <a:lumMod val="20000"/>
                  <a:lumOff val="80000"/>
                </a:srgbClr>
              </a:solidFill>
              <a:effectLst/>
              <a:uLnTx/>
              <a:uFillTx/>
              <a:latin typeface="等线" panose="02010600030101010101" charset="-122"/>
              <a:ea typeface="等线" panose="02010600030101010101" charset="-122"/>
              <a:cs typeface="+mn-cs"/>
            </a:endParaRPr>
          </a:p>
        </p:txBody>
      </p:sp>
      <p:sp>
        <p:nvSpPr>
          <p:cNvPr id="26" name="灯片编号占位符 7"/>
          <p:cNvSpPr txBox="1"/>
          <p:nvPr/>
        </p:nvSpPr>
        <p:spPr>
          <a:xfrm>
            <a:off x="346015" y="270619"/>
            <a:ext cx="1005688" cy="522605"/>
          </a:xfrm>
          <a:prstGeom prst="rect">
            <a:avLst/>
          </a:prstGeom>
          <a:noFill/>
        </p:spPr>
        <p:txBody>
          <a:bodyPr vert="horz" wrap="square" lIns="0" tIns="0" rIns="0" bIns="0" rtlCol="0" anchor="ctr">
            <a:spAutoFit/>
          </a:bodyPr>
          <a:lstStyle>
            <a:defPPr>
              <a:defRPr lang="zh-CN"/>
            </a:defPPr>
            <a:lvl1pPr marL="0" algn="l" defTabSz="914400" rtl="0" eaLnBrk="1" latinLnBrk="0" hangingPunct="1">
              <a:defRPr lang="en-US" altLang="zh-CN" sz="3400" kern="1200" smtClean="0">
                <a:solidFill>
                  <a:schemeClr val="tx2"/>
                </a:solidFill>
                <a:latin typeface="OPPOSans H" pitchFamily="18" charset="-122"/>
                <a:ea typeface="OPPOSans H" pitchFamily="18" charset="-122"/>
                <a:cs typeface="OPPOSans H"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s-IS" dirty="0">
                <a:solidFill>
                  <a:schemeClr val="bg2"/>
                </a:solidFill>
                <a:latin typeface="微软雅黑" panose="020B0503020204020204" charset="-122"/>
                <a:ea typeface="微软雅黑" panose="020B0503020204020204" charset="-122"/>
              </a:rPr>
              <a:t>0</a:t>
            </a:r>
            <a:r>
              <a:rPr altLang="is-IS" dirty="0">
                <a:solidFill>
                  <a:schemeClr val="bg2"/>
                </a:solidFill>
                <a:latin typeface="微软雅黑" panose="020B0503020204020204" charset="-122"/>
                <a:ea typeface="微软雅黑" panose="020B0503020204020204" charset="-122"/>
              </a:rPr>
              <a:t>0</a:t>
            </a:r>
            <a:r>
              <a:rPr lang="en-US" altLang="zh-CN" dirty="0">
                <a:solidFill>
                  <a:schemeClr val="bg2"/>
                </a:solidFill>
                <a:latin typeface="微软雅黑" panose="020B0503020204020204" charset="-122"/>
                <a:ea typeface="微软雅黑" panose="020B0503020204020204" charset="-122"/>
              </a:rPr>
              <a:t>2</a:t>
            </a:r>
            <a:endParaRPr lang="is-IS" altLang="zh-CN" dirty="0">
              <a:solidFill>
                <a:schemeClr val="bg2"/>
              </a:solidFill>
              <a:latin typeface="微软雅黑" panose="020B0503020204020204" charset="-122"/>
              <a:ea typeface="微软雅黑" panose="020B0503020204020204" charset="-122"/>
            </a:endParaRPr>
          </a:p>
        </p:txBody>
      </p:sp>
      <p:grpSp>
        <p:nvGrpSpPr>
          <p:cNvPr id="18" name="组合 19"/>
          <p:cNvGrpSpPr/>
          <p:nvPr/>
        </p:nvGrpSpPr>
        <p:grpSpPr>
          <a:xfrm>
            <a:off x="369165" y="333145"/>
            <a:ext cx="11459846" cy="506059"/>
            <a:chOff x="369165" y="333145"/>
            <a:chExt cx="11459846" cy="506059"/>
          </a:xfrm>
        </p:grpSpPr>
        <p:cxnSp>
          <p:nvCxnSpPr>
            <p:cNvPr id="19" name="直线连接符 18"/>
            <p:cNvCxnSpPr/>
            <p:nvPr userDrawn="1"/>
          </p:nvCxnSpPr>
          <p:spPr>
            <a:xfrm>
              <a:off x="1321133" y="333145"/>
              <a:ext cx="0" cy="37609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userDrawn="1"/>
          </p:nvCxnSpPr>
          <p:spPr>
            <a:xfrm>
              <a:off x="369165" y="839204"/>
              <a:ext cx="1145984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2"/>
                </a:solidFill>
                <a:latin typeface="微软雅黑" panose="020B0503020204020204" charset="-122"/>
                <a:ea typeface="微软雅黑" panose="020B0503020204020204" charset="-122"/>
              </a:rPr>
              <a:t>技术优势</a:t>
            </a:r>
            <a:r>
              <a:rPr lang="en-US" altLang="zh-CN" dirty="0">
                <a:solidFill>
                  <a:schemeClr val="bg2"/>
                </a:solidFill>
                <a:latin typeface="微软雅黑" panose="020B0503020204020204" charset="-122"/>
                <a:ea typeface="微软雅黑" panose="020B0503020204020204" charset="-122"/>
              </a:rPr>
              <a:t>-</a:t>
            </a:r>
            <a:r>
              <a:rPr dirty="0">
                <a:solidFill>
                  <a:schemeClr val="bg2"/>
                </a:solidFill>
                <a:latin typeface="微软雅黑" panose="020B0503020204020204" charset="-122"/>
                <a:ea typeface="微软雅黑" panose="020B0503020204020204" charset="-122"/>
              </a:rPr>
              <a:t>支持零售业态</a:t>
            </a:r>
            <a:r>
              <a:rPr lang="en-US" altLang="zh-CN" dirty="0">
                <a:solidFill>
                  <a:schemeClr val="bg2"/>
                </a:solidFill>
                <a:latin typeface="微软雅黑" panose="020B0503020204020204" charset="-122"/>
                <a:ea typeface="微软雅黑" panose="020B0503020204020204" charset="-122"/>
              </a:rPr>
              <a:t>AI</a:t>
            </a:r>
            <a:r>
              <a:rPr dirty="0">
                <a:solidFill>
                  <a:schemeClr val="bg2"/>
                </a:solidFill>
                <a:latin typeface="微软雅黑" panose="020B0503020204020204" charset="-122"/>
                <a:ea typeface="微软雅黑" panose="020B0503020204020204" charset="-122"/>
              </a:rPr>
              <a:t>智能识物收银</a:t>
            </a:r>
            <a:endParaRPr dirty="0">
              <a:solidFill>
                <a:schemeClr val="bg2"/>
              </a:solidFill>
              <a:latin typeface="微软雅黑" panose="020B0503020204020204" charset="-122"/>
              <a:ea typeface="微软雅黑" panose="020B0503020204020204" charset="-122"/>
            </a:endParaRPr>
          </a:p>
        </p:txBody>
      </p:sp>
      <p:sp>
        <p:nvSpPr>
          <p:cNvPr id="29" name="副标题 2"/>
          <p:cNvSpPr txBox="1"/>
          <p:nvPr/>
        </p:nvSpPr>
        <p:spPr>
          <a:xfrm>
            <a:off x="1440180" y="581025"/>
            <a:ext cx="436245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2"/>
                </a:solidFill>
                <a:latin typeface="微软雅黑" panose="020B0503020204020204" charset="-122"/>
                <a:ea typeface="微软雅黑" panose="020B0503020204020204" charset="-122"/>
                <a:sym typeface="+mn-ea"/>
              </a:rPr>
              <a:t>Technical Advantage: AI-Powered Visual Checkout for Retail</a:t>
            </a:r>
            <a:endParaRPr lang="en-US" altLang="zh-CN" dirty="0">
              <a:solidFill>
                <a:schemeClr val="bg2"/>
              </a:solidFill>
              <a:latin typeface="微软雅黑" panose="020B0503020204020204" charset="-122"/>
              <a:ea typeface="微软雅黑" panose="020B0503020204020204" charset="-122"/>
              <a:sym typeface="+mn-ea"/>
            </a:endParaRPr>
          </a:p>
        </p:txBody>
      </p:sp>
      <p:sp>
        <p:nvSpPr>
          <p:cNvPr id="66" name="文本框 65"/>
          <p:cNvSpPr txBox="1"/>
          <p:nvPr>
            <p:custDataLst>
              <p:tags r:id="rId1"/>
            </p:custDataLst>
          </p:nvPr>
        </p:nvSpPr>
        <p:spPr>
          <a:xfrm>
            <a:off x="343057" y="1430302"/>
            <a:ext cx="1097280" cy="368300"/>
          </a:xfrm>
          <a:prstGeom prst="rect">
            <a:avLst/>
          </a:prstGeom>
          <a:noFill/>
        </p:spPr>
        <p:txBody>
          <a:bodyPr wrap="none" rtlCol="0">
            <a:spAutoFit/>
          </a:bodyPr>
          <a:lstStyle/>
          <a:p>
            <a:r>
              <a:rPr lang="zh-CN" altLang="en-US" dirty="0">
                <a:solidFill>
                  <a:schemeClr val="accent1"/>
                </a:solidFill>
                <a:latin typeface="微软雅黑" panose="020B0503020204020204" charset="-122"/>
                <a:ea typeface="微软雅黑" panose="020B0503020204020204" charset="-122"/>
                <a:cs typeface="OPPOSans M" pitchFamily="18" charset="-122"/>
              </a:rPr>
              <a:t>收银功能</a:t>
            </a:r>
            <a:endParaRPr lang="zh-CN" altLang="en-US" dirty="0">
              <a:solidFill>
                <a:schemeClr val="accent1"/>
              </a:solidFill>
              <a:latin typeface="微软雅黑" panose="020B0503020204020204" charset="-122"/>
              <a:ea typeface="微软雅黑" panose="020B0503020204020204" charset="-122"/>
              <a:cs typeface="OPPOSans M" pitchFamily="18" charset="-122"/>
            </a:endParaRPr>
          </a:p>
        </p:txBody>
      </p:sp>
      <p:sp>
        <p:nvSpPr>
          <p:cNvPr id="12" name="矩形 11"/>
          <p:cNvSpPr/>
          <p:nvPr>
            <p:custDataLst>
              <p:tags r:id="rId2"/>
            </p:custDataLst>
          </p:nvPr>
        </p:nvSpPr>
        <p:spPr>
          <a:xfrm>
            <a:off x="1317625" y="5970270"/>
            <a:ext cx="1826260" cy="503555"/>
          </a:xfrm>
          <a:prstGeom prst="rect">
            <a:avLst/>
          </a:prstGeom>
          <a:noFill/>
          <a:ln w="12700" cmpd="sng">
            <a:gradFill>
              <a:gsLst>
                <a:gs pos="100000">
                  <a:schemeClr val="bg2"/>
                </a:gs>
                <a:gs pos="100000">
                  <a:srgbClr val="235F6F"/>
                </a:gs>
              </a:gsLs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rPr>
              <a:t>识别率&gt;99.95%</a:t>
            </a:r>
            <a:r>
              <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rPr>
              <a:t> </a:t>
            </a:r>
            <a:r>
              <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rPr>
              <a:t>Recognition rate &gt;99.95%</a:t>
            </a:r>
            <a:endPar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custDataLst>
              <p:tags r:id="rId3"/>
            </p:custDataLst>
          </p:nvPr>
        </p:nvSpPr>
        <p:spPr>
          <a:xfrm>
            <a:off x="3253105" y="5970270"/>
            <a:ext cx="1952625" cy="503555"/>
          </a:xfrm>
          <a:prstGeom prst="rect">
            <a:avLst/>
          </a:prstGeom>
          <a:noFill/>
          <a:ln w="1270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rPr>
              <a:t>识别速度≥200</a:t>
            </a:r>
            <a:r>
              <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rPr>
              <a:t>毫秒</a:t>
            </a:r>
            <a:r>
              <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rPr>
              <a:t>Recognition speed ≥200 milliseconds</a:t>
            </a:r>
            <a:endPar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custDataLst>
              <p:tags r:id="rId4"/>
            </p:custDataLst>
          </p:nvPr>
        </p:nvSpPr>
        <p:spPr>
          <a:xfrm>
            <a:off x="5387340" y="5970270"/>
            <a:ext cx="1584325" cy="503555"/>
          </a:xfrm>
          <a:prstGeom prst="rect">
            <a:avLst/>
          </a:prstGeom>
          <a:noFill/>
          <a:ln w="12700" cmpd="sng">
            <a:gradFill>
              <a:gsLst>
                <a:gs pos="100000">
                  <a:schemeClr val="bg2"/>
                </a:gs>
                <a:gs pos="100000">
                  <a:srgbClr val="0B6E38"/>
                </a:gs>
              </a:gsLs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rPr>
              <a:t>回购率&gt; 50%</a:t>
            </a:r>
            <a:endPar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rPr>
              <a:t>Repurchase rate &gt; 50%</a:t>
            </a:r>
            <a:endPar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15" name="矩形 14"/>
          <p:cNvSpPr/>
          <p:nvPr>
            <p:custDataLst>
              <p:tags r:id="rId5"/>
            </p:custDataLst>
          </p:nvPr>
        </p:nvSpPr>
        <p:spPr>
          <a:xfrm>
            <a:off x="7145655" y="5970270"/>
            <a:ext cx="1716405" cy="503555"/>
          </a:xfrm>
          <a:prstGeom prst="rect">
            <a:avLst/>
          </a:prstGeom>
          <a:noFill/>
          <a:ln w="12700" cmpd="sng">
            <a:gradFill>
              <a:gsLst>
                <a:gs pos="100000">
                  <a:schemeClr val="bg2"/>
                </a:gs>
                <a:gs pos="100000">
                  <a:srgbClr val="0B6E38"/>
                </a:gs>
              </a:gsLs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rPr>
              <a:t>人工成本节约</a:t>
            </a:r>
            <a:r>
              <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rPr>
              <a:t>3</a:t>
            </a:r>
            <a:r>
              <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rPr>
              <a:t>0%</a:t>
            </a:r>
            <a:r>
              <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rPr>
              <a:t> </a:t>
            </a:r>
            <a:r>
              <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rPr>
              <a:t>Labor cost savings: 30%  </a:t>
            </a:r>
            <a:r>
              <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rPr>
              <a:t> </a:t>
            </a:r>
            <a:endPar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custDataLst>
              <p:tags r:id="rId6"/>
            </p:custDataLst>
          </p:nvPr>
        </p:nvSpPr>
        <p:spPr>
          <a:xfrm>
            <a:off x="9017000" y="5970270"/>
            <a:ext cx="2113915" cy="503555"/>
          </a:xfrm>
          <a:prstGeom prst="rect">
            <a:avLst/>
          </a:prstGeom>
          <a:noFill/>
          <a:ln w="1270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olidFill>
                  <a:schemeClr val="bg2"/>
                </a:solidFill>
                <a:latin typeface="微软雅黑" panose="020B0503020204020204" charset="-122"/>
                <a:ea typeface="微软雅黑" panose="020B0503020204020204" charset="-122"/>
                <a:cs typeface="微软雅黑" panose="020B0503020204020204" charset="-122"/>
                <a:sym typeface="+mn-ea"/>
              </a:rPr>
              <a:t>工作效率提高</a:t>
            </a:r>
            <a:r>
              <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rPr>
              <a:t>50%</a:t>
            </a:r>
            <a:endParaRPr lang="en-US" altLang="zh-CN" sz="1400" b="1">
              <a:solidFill>
                <a:schemeClr val="bg2"/>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rPr>
              <a:t>Work efficiency improvement: 50%</a:t>
            </a:r>
            <a:endParaRPr lang="en-US" altLang="zh-CN" sz="90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408940" y="1238885"/>
            <a:ext cx="11407140" cy="681990"/>
          </a:xfrm>
          <a:prstGeom prst="rect">
            <a:avLst/>
          </a:prstGeom>
          <a:noFill/>
        </p:spPr>
        <p:txBody>
          <a:bodyPr wrap="square" rtlCol="0" anchor="t">
            <a:spAutoFit/>
          </a:bodyPr>
          <a:p>
            <a:pPr indent="0" algn="ctr">
              <a:lnSpc>
                <a:spcPct val="120000"/>
              </a:lnSpc>
              <a:spcBef>
                <a:spcPts val="0"/>
              </a:spcBef>
              <a:spcAft>
                <a:spcPts val="0"/>
              </a:spcAft>
            </a:pPr>
            <a:r>
              <a:rPr lang="en-US" altLang="zh-CN" sz="1400" b="1" dirty="0">
                <a:solidFill>
                  <a:schemeClr val="bg2"/>
                </a:solidFill>
                <a:latin typeface="微软雅黑" panose="020B0503020204020204" charset="-122"/>
                <a:ea typeface="微软雅黑" panose="020B0503020204020204" charset="-122"/>
                <a:cs typeface="微软雅黑" panose="020B0503020204020204" charset="-122"/>
                <a:sym typeface="+mn-ea"/>
              </a:rPr>
              <a:t>AI</a:t>
            </a:r>
            <a:r>
              <a:rPr lang="zh-CN" altLang="en-US" sz="1400" b="1" dirty="0">
                <a:solidFill>
                  <a:schemeClr val="bg2"/>
                </a:solidFill>
                <a:latin typeface="微软雅黑" panose="020B0503020204020204" charset="-122"/>
                <a:ea typeface="微软雅黑" panose="020B0503020204020204" charset="-122"/>
                <a:cs typeface="微软雅黑" panose="020B0503020204020204" charset="-122"/>
                <a:sym typeface="+mn-ea"/>
              </a:rPr>
              <a:t>技术，精准识别商品，一放一点一扫码，无需繁琐操作实现收银三步曲。优化消费流程、提高超市服务效率，降低人力成本。</a:t>
            </a:r>
            <a:r>
              <a:rPr lang="en-US" altLang="zh-CN" sz="1400" b="1" dirty="0">
                <a:solidFill>
                  <a:schemeClr val="bg2"/>
                </a:solidFill>
                <a:latin typeface="微软雅黑" panose="020B0503020204020204" charset="-122"/>
                <a:ea typeface="微软雅黑" panose="020B0503020204020204" charset="-122"/>
                <a:cs typeface="微软雅黑" panose="020B0503020204020204" charset="-122"/>
                <a:sym typeface="+mn-ea"/>
              </a:rPr>
              <a:t> </a:t>
            </a:r>
            <a:endParaRPr lang="en-US" altLang="zh-CN" sz="1400" b="1" dirty="0">
              <a:solidFill>
                <a:schemeClr val="bg2"/>
              </a:solidFill>
              <a:latin typeface="微软雅黑" panose="020B0503020204020204" charset="-122"/>
              <a:ea typeface="微软雅黑" panose="020B0503020204020204" charset="-122"/>
              <a:cs typeface="微软雅黑" panose="020B0503020204020204" charset="-122"/>
              <a:sym typeface="+mn-ea"/>
            </a:endParaRPr>
          </a:p>
          <a:p>
            <a:pPr indent="0" algn="ctr">
              <a:lnSpc>
                <a:spcPct val="120000"/>
              </a:lnSpc>
              <a:spcBef>
                <a:spcPts val="0"/>
              </a:spcBef>
              <a:spcAft>
                <a:spcPts val="0"/>
              </a:spcAft>
            </a:pPr>
            <a:r>
              <a:rPr lang="en-US" altLang="zh-CN" sz="900" dirty="0">
                <a:solidFill>
                  <a:schemeClr val="bg2"/>
                </a:solidFill>
                <a:latin typeface="微软雅黑" panose="020B0503020204020204" charset="-122"/>
                <a:ea typeface="微软雅黑" panose="020B0503020204020204" charset="-122"/>
                <a:cs typeface="微软雅黑" panose="020B0503020204020204" charset="-122"/>
                <a:sym typeface="+mn-ea"/>
              </a:rPr>
              <a:t>AI technology accurately recognizes products—simply **place, tap, and scan** to complete a streamlined three-step checkout with no complicated operations. It optimizes the checkout process, enhances supermarket service efficiency, and reduces labor costs.</a:t>
            </a:r>
            <a:endParaRPr lang="en-US" altLang="zh-CN" sz="900"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微信图片_20260116150810_1172_111"/>
          <p:cNvPicPr>
            <a:picLocks noChangeAspect="1"/>
          </p:cNvPicPr>
          <p:nvPr/>
        </p:nvPicPr>
        <p:blipFill>
          <a:blip r:embed="rId7"/>
          <a:stretch>
            <a:fillRect/>
          </a:stretch>
        </p:blipFill>
        <p:spPr>
          <a:xfrm>
            <a:off x="1440180" y="1238885"/>
            <a:ext cx="9208770" cy="5179695"/>
          </a:xfrm>
          <a:prstGeom prst="rect">
            <a:avLst/>
          </a:prstGeom>
        </p:spPr>
      </p:pic>
      <p:sp>
        <p:nvSpPr>
          <p:cNvPr id="11" name="文本框 10"/>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rgbClr val="FFFFFF"/>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rgbClr val="FFFFFF"/>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24"/>
          <p:cNvSpPr>
            <a:spLocks noGrp="1"/>
          </p:cNvSpPr>
          <p:nvPr>
            <p:ph type="sldNum" sz="quarter" idx="12"/>
          </p:nvPr>
        </p:nvSpPr>
        <p:spPr>
          <a:xfrm>
            <a:off x="346015" y="270619"/>
            <a:ext cx="1005688" cy="522605"/>
          </a:xfrm>
          <a:prstGeom prst="rect">
            <a:avLst/>
          </a:prstGeom>
          <a:noFill/>
        </p:spPr>
        <p:txBody>
          <a:bodyPr vert="horz" wrap="square" lIns="0" tIns="0" rIns="0" bIns="0" rtlCol="0" anchor="ctr">
            <a:spAutoFit/>
          </a:bodyPr>
          <a:lstStyle>
            <a:lvl1pPr>
              <a:defRPr lang="en-US" altLang="zh-CN" sz="3400" smtClean="0">
                <a:solidFill>
                  <a:schemeClr val="tx2"/>
                </a:solidFill>
                <a:latin typeface="OPPOSans H" pitchFamily="18" charset="-122"/>
                <a:ea typeface="OPPOSans H" pitchFamily="18" charset="-122"/>
                <a:cs typeface="OPPOSans H"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000000"/>
                </a:solidFill>
                <a:latin typeface="微软雅黑" panose="020B0503020204020204" charset="-122"/>
                <a:ea typeface="微软雅黑" panose="020B0503020204020204" charset="-122"/>
              </a:rPr>
              <a:t>002</a:t>
            </a:r>
            <a:endParaRPr kumimoji="0" lang="en-US" altLang="zh-CN" sz="3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OPPOSans H" pitchFamily="18" charset="-122"/>
            </a:endParaRPr>
          </a:p>
        </p:txBody>
      </p:sp>
      <p:cxnSp>
        <p:nvCxnSpPr>
          <p:cNvPr id="4" name="直线连接符 3"/>
          <p:cNvCxnSpPr/>
          <p:nvPr/>
        </p:nvCxnSpPr>
        <p:spPr>
          <a:xfrm>
            <a:off x="1321133" y="333145"/>
            <a:ext cx="0" cy="376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线连接符 7"/>
          <p:cNvCxnSpPr/>
          <p:nvPr/>
        </p:nvCxnSpPr>
        <p:spPr>
          <a:xfrm>
            <a:off x="369165" y="839204"/>
            <a:ext cx="1145984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6002655" y="1607820"/>
            <a:ext cx="5825490" cy="4768850"/>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OPPOSans R" pitchFamily="18" charset="-122"/>
            </a:endParaRPr>
          </a:p>
        </p:txBody>
      </p:sp>
      <p:sp>
        <p:nvSpPr>
          <p:cNvPr id="52" name="文本框 51"/>
          <p:cNvSpPr txBox="1"/>
          <p:nvPr/>
        </p:nvSpPr>
        <p:spPr>
          <a:xfrm>
            <a:off x="6096635" y="1934845"/>
            <a:ext cx="5732780" cy="1188720"/>
          </a:xfrm>
          <a:prstGeom prst="rect">
            <a:avLst/>
          </a:prstGeom>
          <a:noFill/>
        </p:spPr>
        <p:txBody>
          <a:bodyPr wrap="square">
            <a:spAutoFit/>
          </a:bodyPr>
          <a:lstStyle>
            <a:defPPr>
              <a:defRPr lang="zh-CN"/>
            </a:defPPr>
            <a:lvl1pPr indent="0">
              <a:lnSpc>
                <a:spcPct val="130000"/>
              </a:lnSpc>
              <a:buFont typeface="Wingdings" panose="05000000000000000000" pitchFamily="2" charset="2"/>
              <a:buNone/>
              <a:defRPr sz="1400">
                <a:solidFill>
                  <a:schemeClr val="accent6"/>
                </a:solidFill>
                <a:effectLst/>
                <a:latin typeface="OPPOSans R" pitchFamily="18" charset="-122"/>
                <a:ea typeface="OPPOSans R" pitchFamily="18" charset="-122"/>
                <a:cs typeface="OPPOSans R" pitchFamily="18" charset="-122"/>
              </a:defRPr>
            </a:lvl1pPr>
          </a:lstStyle>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爱宝</a:t>
            </a: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KDS</a:t>
            </a: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智能厨房可以将前台顾客订单信息实时传输到厨房显示屏上，后厨根据屏幕显示内容进行菜品制作和出品管理。</a:t>
            </a:r>
            <a:endParaRPr lang="zh-CN" altLang="en-US">
              <a:solidFill>
                <a:schemeClr val="bg1"/>
              </a:solidFill>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kumimoji="0"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OPPOSans R" pitchFamily="18" charset="-122"/>
              </a:rPr>
              <a:t>The Aibao KDS smart kitchen can transmit the order information of customers at the front desk in real time to the kitchen display screen. The back kitchen can prepare dishes and manage the output based on the content displayed on the screen.</a:t>
            </a:r>
            <a:endParaRPr kumimoji="0"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OPPOSans R" pitchFamily="18" charset="-122"/>
            </a:endParaRPr>
          </a:p>
        </p:txBody>
      </p:sp>
      <p:sp>
        <p:nvSpPr>
          <p:cNvPr id="53" name="矩形 52"/>
          <p:cNvSpPr/>
          <p:nvPr/>
        </p:nvSpPr>
        <p:spPr>
          <a:xfrm>
            <a:off x="6002655" y="1260475"/>
            <a:ext cx="5825490" cy="47752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爱宝美食云</a:t>
            </a:r>
            <a:r>
              <a:rPr kumimoji="0" lang="en-US" altLang="zh-CN"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KDS</a:t>
            </a:r>
            <a:r>
              <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智能厨房</a:t>
            </a: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rPr>
              <a:t>Aibao Food Cloud KDS Smart Kitchen</a:t>
            </a:r>
            <a:endParaRPr kumimoji="0" lang="en-US" altLang="zh-CN" sz="9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4" name="文本框 53"/>
          <p:cNvSpPr txBox="1"/>
          <p:nvPr>
            <p:custDataLst>
              <p:tags r:id="rId1"/>
            </p:custDataLst>
          </p:nvPr>
        </p:nvSpPr>
        <p:spPr>
          <a:xfrm>
            <a:off x="8080375" y="3177540"/>
            <a:ext cx="3658870" cy="958850"/>
          </a:xfrm>
          <a:prstGeom prst="rect">
            <a:avLst/>
          </a:prstGeom>
          <a:noFill/>
        </p:spPr>
        <p:txBody>
          <a:bodyPr wrap="square">
            <a:spAutoFit/>
          </a:bodyPr>
          <a:lstStyle>
            <a:defPPr>
              <a:defRPr lang="zh-CN"/>
            </a:defPPr>
            <a:lvl1pPr marL="285750" indent="-285750" algn="just">
              <a:lnSpc>
                <a:spcPct val="120000"/>
              </a:lnSpc>
              <a:buFont typeface="Wingdings" panose="05000000000000000000" pitchFamily="2" charset="2"/>
              <a:buChar char="n"/>
              <a:defRPr sz="1400">
                <a:solidFill>
                  <a:srgbClr val="313131"/>
                </a:solidFill>
                <a:latin typeface="OPPOSans R" pitchFamily="18" charset="-122"/>
                <a:ea typeface="OPPOSans R" pitchFamily="18" charset="-122"/>
                <a:cs typeface="OPPOSans R" pitchFamily="18" charset="-122"/>
              </a:defRPr>
            </a:lvl1pPr>
          </a:lstStyle>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defRPr/>
            </a:pPr>
            <a:r>
              <a:rPr kumimoji="1" lang="zh-CN" altLang="en-US" sz="1000">
                <a:solidFill>
                  <a:schemeClr val="bg1"/>
                </a:solidFill>
                <a:latin typeface="微软雅黑" panose="020B0503020204020204" charset="-122"/>
                <a:ea typeface="微软雅黑" panose="020B0503020204020204" charset="-122"/>
                <a:sym typeface="+mn-ea"/>
              </a:rPr>
              <a:t>支持按订单、按菜品、按桌台显示订单，厨师可根据实际情况选择适合的模式，快速制作。</a:t>
            </a:r>
            <a:endParaRPr kumimoji="1" lang="zh-CN" altLang="en-US" sz="1200">
              <a:solidFill>
                <a:schemeClr val="bg1"/>
              </a:solidFill>
              <a:latin typeface="微软雅黑" panose="020B0503020204020204" charset="-122"/>
              <a:ea typeface="微软雅黑" panose="020B0503020204020204" charset="-122"/>
              <a:sym typeface="+mn-ea"/>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defRPr/>
            </a:pPr>
            <a:r>
              <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OPPOSans R" pitchFamily="18" charset="-122"/>
                <a:sym typeface="+mn-ea"/>
              </a:rPr>
              <a:t>Support the display of orders by order, dish or table. Chefs can choose the appropriate mode according to the actual situation to make quickly.</a:t>
            </a:r>
            <a:endPar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OPPOSans R" pitchFamily="18" charset="-122"/>
              <a:sym typeface="+mn-ea"/>
            </a:endParaRPr>
          </a:p>
        </p:txBody>
      </p:sp>
      <p:sp>
        <p:nvSpPr>
          <p:cNvPr id="55" name="矩形: 圆角 1141"/>
          <p:cNvSpPr/>
          <p:nvPr>
            <p:custDataLst>
              <p:tags r:id="rId2"/>
            </p:custDataLst>
          </p:nvPr>
        </p:nvSpPr>
        <p:spPr>
          <a:xfrm>
            <a:off x="6101080" y="3260420"/>
            <a:ext cx="1935010" cy="545093"/>
          </a:xfrm>
          <a:prstGeom prst="roundRect">
            <a:avLst>
              <a:gd name="adj" fmla="val 0"/>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优化制作流程</a:t>
            </a:r>
            <a:endParaRPr kumimoji="0" lang="zh-CN" altLang="en-US" sz="12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Optimize the production process</a:t>
            </a:r>
            <a:endPar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p:txBody>
      </p:sp>
      <p:sp>
        <p:nvSpPr>
          <p:cNvPr id="56" name="文本框 55"/>
          <p:cNvSpPr txBox="1"/>
          <p:nvPr>
            <p:custDataLst>
              <p:tags r:id="rId3"/>
            </p:custDataLst>
          </p:nvPr>
        </p:nvSpPr>
        <p:spPr>
          <a:xfrm>
            <a:off x="8080375" y="4133850"/>
            <a:ext cx="3658235" cy="792480"/>
          </a:xfrm>
          <a:prstGeom prst="rect">
            <a:avLst/>
          </a:prstGeom>
          <a:noFill/>
        </p:spPr>
        <p:txBody>
          <a:bodyPr wrap="square">
            <a:spAutoFit/>
          </a:bodyPr>
          <a:lstStyle>
            <a:defPPr>
              <a:defRPr lang="zh-CN"/>
            </a:defPPr>
            <a:lvl1pPr indent="0">
              <a:lnSpc>
                <a:spcPct val="120000"/>
              </a:lnSpc>
              <a:buFont typeface="Wingdings" panose="05000000000000000000" pitchFamily="2" charset="2"/>
              <a:buNone/>
              <a:defRPr sz="1200">
                <a:solidFill>
                  <a:srgbClr val="060607"/>
                </a:solidFill>
                <a:effectLst/>
                <a:latin typeface="OPPOSans R" pitchFamily="18" charset="-122"/>
                <a:ea typeface="OPPOSans R" pitchFamily="18" charset="-122"/>
                <a:cs typeface="OPPOSans R" pitchFamily="18" charset="-122"/>
              </a:defRPr>
            </a:lvl1pPr>
          </a:lstStyle>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defRPr/>
            </a:pPr>
            <a:r>
              <a:rPr kumimoji="1" lang="zh-CN" altLang="en-US" sz="1000">
                <a:latin typeface="微软雅黑" panose="020B0503020204020204" charset="-122"/>
                <a:ea typeface="微软雅黑" panose="020B0503020204020204" charset="-122"/>
                <a:cs typeface="微软雅黑" panose="020B0503020204020204" charset="-122"/>
                <a:sym typeface="+mn-ea"/>
              </a:rPr>
              <a:t>清晰显示订单详细信息，包括菜品名称、数量、特殊要求等，减少了因信息传递不准确导致的错单、漏单现象。</a:t>
            </a:r>
            <a:endParaRPr kumimoji="1" lang="zh-CN" altLang="en-US" sz="1000">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defRPr/>
            </a:pPr>
            <a:r>
              <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微软雅黑" panose="020B0503020204020204" charset="-122"/>
                <a:sym typeface="+mn-ea"/>
              </a:rPr>
              <a:t>Clearly display the detailed order information to reduce the occurrence of wrong or missed orders.</a:t>
            </a:r>
            <a:endPar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57" name="矩形: 圆角 1141"/>
          <p:cNvSpPr/>
          <p:nvPr>
            <p:custDataLst>
              <p:tags r:id="rId4"/>
            </p:custDataLst>
          </p:nvPr>
        </p:nvSpPr>
        <p:spPr>
          <a:xfrm>
            <a:off x="6101080" y="4017971"/>
            <a:ext cx="1935010" cy="545093"/>
          </a:xfrm>
          <a:prstGeom prst="roundRect">
            <a:avLst>
              <a:gd name="adj" fmla="val 0"/>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精准显示订单</a:t>
            </a:r>
            <a:endParaRPr kumimoji="0" lang="zh-CN" altLang="en-US" sz="1200" b="1"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Accurately display the order</a:t>
            </a:r>
            <a:endPar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p:txBody>
      </p:sp>
      <p:sp>
        <p:nvSpPr>
          <p:cNvPr id="58" name="文本框 57"/>
          <p:cNvSpPr txBox="1"/>
          <p:nvPr>
            <p:custDataLst>
              <p:tags r:id="rId5"/>
            </p:custDataLst>
          </p:nvPr>
        </p:nvSpPr>
        <p:spPr>
          <a:xfrm>
            <a:off x="8080375" y="4923790"/>
            <a:ext cx="3658235" cy="792480"/>
          </a:xfrm>
          <a:prstGeom prst="rect">
            <a:avLst/>
          </a:prstGeom>
          <a:noFill/>
        </p:spPr>
        <p:txBody>
          <a:bodyPr wrap="square">
            <a:spAutoFit/>
          </a:bodyPr>
          <a:lstStyle>
            <a:defPPr>
              <a:defRPr lang="zh-CN"/>
            </a:defPPr>
            <a:lvl1pPr indent="0">
              <a:lnSpc>
                <a:spcPct val="120000"/>
              </a:lnSpc>
              <a:buFont typeface="Wingdings" panose="05000000000000000000" pitchFamily="2" charset="2"/>
              <a:buNone/>
              <a:defRPr sz="1200">
                <a:solidFill>
                  <a:srgbClr val="060607"/>
                </a:solidFill>
                <a:effectLst/>
                <a:latin typeface="OPPOSans R" pitchFamily="18" charset="-122"/>
                <a:ea typeface="OPPOSans R" pitchFamily="18" charset="-122"/>
                <a:cs typeface="OPPOSans R" pitchFamily="18" charset="-122"/>
              </a:defRPr>
            </a:lvl1pPr>
          </a:lstStyle>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defRPr/>
            </a:pPr>
            <a:r>
              <a:rPr kumimoji="1" lang="zh-CN" altLang="en-US" sz="1000">
                <a:latin typeface="微软雅黑" panose="020B0503020204020204" charset="-122"/>
                <a:ea typeface="微软雅黑" panose="020B0503020204020204" charset="-122"/>
                <a:cs typeface="微软雅黑" panose="020B0503020204020204" charset="-122"/>
                <a:sym typeface="+mn-ea"/>
              </a:rPr>
              <a:t>电子屏幕显示订单，避免了口头传达的弊端，减少了厨师与前台之间的沟通成本</a:t>
            </a:r>
            <a:endParaRPr kumimoji="1" lang="zh-CN" altLang="en-US" sz="1000">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defRPr/>
            </a:pPr>
            <a:r>
              <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微软雅黑" panose="020B0503020204020204" charset="-122"/>
                <a:sym typeface="+mn-ea"/>
              </a:rPr>
              <a:t>The electronic screen displays orders, reducing the communication cost between the chef and the front desk</a:t>
            </a:r>
            <a:endPar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59" name="矩形: 圆角 1141"/>
          <p:cNvSpPr/>
          <p:nvPr>
            <p:custDataLst>
              <p:tags r:id="rId6"/>
            </p:custDataLst>
          </p:nvPr>
        </p:nvSpPr>
        <p:spPr>
          <a:xfrm>
            <a:off x="6101080" y="4799844"/>
            <a:ext cx="1935010" cy="545093"/>
          </a:xfrm>
          <a:prstGeom prst="roundRect">
            <a:avLst>
              <a:gd name="adj" fmla="val 0"/>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减少沟通成本</a:t>
            </a:r>
            <a:endParaRPr kumimoji="0" lang="zh-CN" altLang="en-US" sz="12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Reduce communication costs</a:t>
            </a:r>
            <a:endPar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p:txBody>
      </p:sp>
      <p:sp>
        <p:nvSpPr>
          <p:cNvPr id="60" name="文本框 59"/>
          <p:cNvSpPr txBox="1"/>
          <p:nvPr>
            <p:custDataLst>
              <p:tags r:id="rId7"/>
            </p:custDataLst>
          </p:nvPr>
        </p:nvSpPr>
        <p:spPr>
          <a:xfrm>
            <a:off x="8080375" y="5713730"/>
            <a:ext cx="3749040" cy="733425"/>
          </a:xfrm>
          <a:prstGeom prst="rect">
            <a:avLst/>
          </a:prstGeom>
          <a:noFill/>
        </p:spPr>
        <p:txBody>
          <a:bodyPr wrap="square">
            <a:spAutoFit/>
          </a:bodyPr>
          <a:lstStyle>
            <a:defPPr>
              <a:defRPr lang="zh-CN"/>
            </a:defPPr>
            <a:lvl1pPr indent="0">
              <a:lnSpc>
                <a:spcPct val="120000"/>
              </a:lnSpc>
              <a:buFont typeface="Wingdings" panose="05000000000000000000" pitchFamily="2" charset="2"/>
              <a:buNone/>
              <a:defRPr sz="1200">
                <a:solidFill>
                  <a:srgbClr val="060607"/>
                </a:solidFill>
                <a:effectLst/>
                <a:latin typeface="OPPOSans R" pitchFamily="18" charset="-122"/>
                <a:ea typeface="OPPOSans R" pitchFamily="18" charset="-122"/>
                <a:cs typeface="OPPOSans R" pitchFamily="18" charset="-122"/>
              </a:defRPr>
            </a:lvl1pPr>
          </a:lstStyle>
          <a:p>
            <a:pPr algn="l">
              <a:lnSpc>
                <a:spcPct val="110000"/>
              </a:lnSpc>
            </a:pPr>
            <a:r>
              <a:rPr kumimoji="1" lang="zh-CN" altLang="en-US" sz="1000">
                <a:latin typeface="微软雅黑" panose="020B0503020204020204" charset="-122"/>
                <a:ea typeface="微软雅黑" panose="020B0503020204020204" charset="-122"/>
                <a:sym typeface="+mn-ea"/>
              </a:rPr>
              <a:t>支持设置菜品出品时间，厨师可根据时间要求合理安排制作顺序，确保菜品按时出品，提升了菜品制作的准确性和及时性。</a:t>
            </a:r>
            <a:endParaRPr kumimoji="1" lang="zh-CN" altLang="en-US" sz="1000">
              <a:latin typeface="微软雅黑" panose="020B0503020204020204" charset="-122"/>
              <a:ea typeface="微软雅黑" panose="020B0503020204020204" charset="-122"/>
              <a:sym typeface="+mn-ea"/>
            </a:endParaRPr>
          </a:p>
          <a:p>
            <a:pPr algn="l">
              <a:lnSpc>
                <a:spcPct val="110000"/>
              </a:lnSpc>
            </a:pPr>
            <a:r>
              <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OPPOSans R" pitchFamily="18" charset="-122"/>
                <a:sym typeface="+mn-ea"/>
              </a:rPr>
              <a:t>Support setting the serving time of dishes to ensure they are served on time</a:t>
            </a:r>
            <a:endParaRPr kumimoji="1" lang="en-US" altLang="zh-CN" sz="900" b="0" i="0" u="none" strike="noStrike" kern="1200" cap="none" spc="0" normalizeH="0" baseline="0" noProof="0" dirty="0">
              <a:ln>
                <a:noFill/>
              </a:ln>
              <a:solidFill>
                <a:srgbClr val="6F6F6F"/>
              </a:solidFill>
              <a:effectLst/>
              <a:uLnTx/>
              <a:uFillTx/>
              <a:latin typeface="微软雅黑" panose="020B0503020204020204" charset="-122"/>
              <a:ea typeface="微软雅黑" panose="020B0503020204020204" charset="-122"/>
              <a:cs typeface="OPPOSans R" pitchFamily="18" charset="-122"/>
              <a:sym typeface="+mn-ea"/>
            </a:endParaRPr>
          </a:p>
        </p:txBody>
      </p:sp>
      <p:sp>
        <p:nvSpPr>
          <p:cNvPr id="62" name="矩形: 圆角 1141"/>
          <p:cNvSpPr/>
          <p:nvPr>
            <p:custDataLst>
              <p:tags r:id="rId8"/>
            </p:custDataLst>
          </p:nvPr>
        </p:nvSpPr>
        <p:spPr>
          <a:xfrm>
            <a:off x="6101080" y="5556680"/>
            <a:ext cx="1935010" cy="545093"/>
          </a:xfrm>
          <a:prstGeom prst="roundRect">
            <a:avLst>
              <a:gd name="adj" fmla="val 0"/>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出品时间管理</a:t>
            </a:r>
            <a:endParaRPr kumimoji="0" lang="zh-CN" altLang="en-US" sz="12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rPr>
              <a:t>Production time management</a:t>
            </a:r>
            <a:endParaRPr kumimoji="0" lang="en-US" altLang="zh-CN" sz="900" b="0" i="0" u="none" strike="noStrike" kern="1200" cap="none" spc="0" normalizeH="0" baseline="0" noProof="0" dirty="0">
              <a:ln>
                <a:noFill/>
              </a:ln>
              <a:solidFill>
                <a:srgbClr val="101010"/>
              </a:solidFill>
              <a:effectLst/>
              <a:uLnTx/>
              <a:uFillTx/>
              <a:latin typeface="微软雅黑" panose="020B0503020204020204" charset="-122"/>
              <a:ea typeface="微软雅黑" panose="020B0503020204020204" charset="-122"/>
              <a:cs typeface="+mn-cs"/>
            </a:endParaRPr>
          </a:p>
        </p:txBody>
      </p:sp>
      <p:sp>
        <p:nvSpPr>
          <p:cNvPr id="28" name="标题 1"/>
          <p:cNvSpPr txBox="1"/>
          <p:nvPr/>
        </p:nvSpPr>
        <p:spPr>
          <a:xfrm>
            <a:off x="1440488" y="307120"/>
            <a:ext cx="6510815" cy="24828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kumimoji="1" lang="zh-CN" altLang="en-US" sz="1800" kern="1200" dirty="0">
                <a:solidFill>
                  <a:schemeClr val="tx2"/>
                </a:solidFill>
                <a:latin typeface="OPPOSans B" pitchFamily="18" charset="-122"/>
                <a:ea typeface="OPPOSans B" pitchFamily="18" charset="-122"/>
                <a:cs typeface="OPPOSans B" pitchFamily="18" charset="-122"/>
              </a:defRPr>
            </a:lvl1p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rPr>
              <a:t>技术优势</a:t>
            </a:r>
            <a:r>
              <a:rPr lang="en-US" altLang="zh-CN" dirty="0">
                <a:solidFill>
                  <a:schemeClr val="bg1"/>
                </a:solidFill>
                <a:latin typeface="微软雅黑" panose="020B0503020204020204" charset="-122"/>
                <a:ea typeface="微软雅黑" panose="020B0503020204020204" charset="-122"/>
                <a:cs typeface="微软雅黑" panose="020B0503020204020204" charset="-122"/>
              </a:rPr>
              <a:t>-KDS</a:t>
            </a:r>
            <a:r>
              <a:rPr dirty="0">
                <a:solidFill>
                  <a:schemeClr val="bg1"/>
                </a:solidFill>
                <a:latin typeface="微软雅黑" panose="020B0503020204020204" charset="-122"/>
                <a:ea typeface="微软雅黑" panose="020B0503020204020204" charset="-122"/>
                <a:cs typeface="微软雅黑" panose="020B0503020204020204" charset="-122"/>
              </a:rPr>
              <a:t>智能厨房显示系统</a:t>
            </a:r>
            <a:endParaRPr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9" name="副标题 2"/>
          <p:cNvSpPr txBox="1"/>
          <p:nvPr/>
        </p:nvSpPr>
        <p:spPr>
          <a:xfrm>
            <a:off x="1440180" y="581025"/>
            <a:ext cx="4362450" cy="138430"/>
          </a:xfrm>
          <a:prstGeom prst="rect">
            <a:avLst/>
          </a:prstGeom>
          <a:noFill/>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kumimoji="0" lang="zh-CN" altLang="en-US" sz="900" u="none" strike="noStrike" kern="1200" cap="all" spc="0" normalizeH="0">
                <a:ln>
                  <a:noFill/>
                </a:ln>
                <a:solidFill>
                  <a:schemeClr val="tx2"/>
                </a:solidFill>
                <a:effectLst/>
                <a:uLnTx/>
                <a:uFillTx/>
                <a:latin typeface="OPPOSans M" pitchFamily="18" charset="-122"/>
                <a:ea typeface="OPPOSans M" pitchFamily="18" charset="-122"/>
                <a:cs typeface="OPPOSans M"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POSans B" pitchFamily="18" charset="-122"/>
                <a:ea typeface="OPPOSans B" pitchFamily="18" charset="-122"/>
                <a:cs typeface="OPPOSans B"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POSans B" pitchFamily="18" charset="-122"/>
                <a:ea typeface="OPPOSans B" pitchFamily="18" charset="-122"/>
                <a:cs typeface="OPPOSans B"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POSans B" pitchFamily="18" charset="-122"/>
                <a:ea typeface="OPPOSans B" pitchFamily="18" charset="-122"/>
                <a:cs typeface="OPPOSans B"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OPPOSans B" pitchFamily="18" charset="-122"/>
                <a:ea typeface="OPPOSans B" pitchFamily="18" charset="-122"/>
                <a:cs typeface="OPPOSans B"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olidFill>
                  <a:schemeClr val="bg1"/>
                </a:solidFill>
                <a:latin typeface="微软雅黑" panose="020B0503020204020204" charset="-122"/>
                <a:ea typeface="微软雅黑" panose="020B0503020204020204" charset="-122"/>
                <a:sym typeface="+mn-ea"/>
              </a:rPr>
              <a:t>Technical Advantage -KDS Intelligent Kitchen Display System</a:t>
            </a:r>
            <a:endParaRPr lang="en-US" altLang="zh-CN" dirty="0">
              <a:solidFill>
                <a:schemeClr val="bg1"/>
              </a:solidFill>
              <a:latin typeface="微软雅黑" panose="020B0503020204020204" charset="-122"/>
              <a:ea typeface="微软雅黑" panose="020B0503020204020204" charset="-122"/>
              <a:sym typeface="+mn-ea"/>
            </a:endParaRPr>
          </a:p>
        </p:txBody>
      </p:sp>
      <p:pic>
        <p:nvPicPr>
          <p:cNvPr id="19" name="图片 18" descr="微信图片_20230713103511"/>
          <p:cNvPicPr>
            <a:picLocks noChangeAspect="1"/>
          </p:cNvPicPr>
          <p:nvPr/>
        </p:nvPicPr>
        <p:blipFill>
          <a:blip r:embed="rId9"/>
          <a:stretch>
            <a:fillRect/>
          </a:stretch>
        </p:blipFill>
        <p:spPr>
          <a:xfrm>
            <a:off x="180975" y="2032000"/>
            <a:ext cx="5920105" cy="4228465"/>
          </a:xfrm>
          <a:prstGeom prst="rect">
            <a:avLst/>
          </a:prstGeom>
        </p:spPr>
      </p:pic>
      <p:sp>
        <p:nvSpPr>
          <p:cNvPr id="7" name="文本框 6"/>
          <p:cNvSpPr txBox="1"/>
          <p:nvPr/>
        </p:nvSpPr>
        <p:spPr>
          <a:xfrm>
            <a:off x="2150110" y="1607820"/>
            <a:ext cx="2754630" cy="506730"/>
          </a:xfrm>
          <a:prstGeom prst="rect">
            <a:avLst/>
          </a:prstGeom>
          <a:noFill/>
        </p:spPr>
        <p:txBody>
          <a:bodyPr wrap="square" rtlCol="0" anchor="t">
            <a:spAutoFit/>
          </a:bodyPr>
          <a:p>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   - </a:t>
            </a: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多档口协同制作</a:t>
            </a:r>
            <a:r>
              <a:rPr lang="en-US" altLang="zh-CN">
                <a:solidFill>
                  <a:schemeClr val="bg1"/>
                </a:solidFill>
                <a:latin typeface="微软雅黑" panose="020B0503020204020204" charset="-122"/>
                <a:ea typeface="微软雅黑" panose="020B0503020204020204" charset="-122"/>
                <a:cs typeface="微软雅黑" panose="020B0503020204020204" charset="-122"/>
                <a:sym typeface="+mn-ea"/>
              </a:rPr>
              <a:t> -</a:t>
            </a:r>
            <a:endParaRPr lang="en-US" altLang="zh-CN">
              <a:solidFill>
                <a:schemeClr val="bg1"/>
              </a:solidFill>
              <a:latin typeface="微软雅黑" panose="020B0503020204020204" charset="-122"/>
              <a:ea typeface="微软雅黑" panose="020B0503020204020204" charset="-122"/>
              <a:cs typeface="微软雅黑" panose="020B0503020204020204" charset="-122"/>
              <a:sym typeface="+mn-ea"/>
            </a:endParaRPr>
          </a:p>
          <a:p>
            <a:r>
              <a:rPr lang="en-US" altLang="zh-CN" sz="900">
                <a:solidFill>
                  <a:schemeClr val="bg1"/>
                </a:solidFill>
                <a:latin typeface="微软雅黑" panose="020B0503020204020204" charset="-122"/>
                <a:ea typeface="微软雅黑" panose="020B0503020204020204" charset="-122"/>
                <a:cs typeface="微软雅黑" panose="020B0503020204020204" charset="-122"/>
                <a:sym typeface="+mn-ea"/>
              </a:rPr>
              <a:t>  Collaborative production at multiple stalls</a:t>
            </a:r>
            <a:endParaRPr lang="en-US" altLang="zh-CN" sz="9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userDrawn="1"/>
        </p:nvSpPr>
        <p:spPr>
          <a:xfrm>
            <a:off x="4857115" y="522605"/>
            <a:ext cx="6972300" cy="307340"/>
          </a:xfrm>
          <a:prstGeom prst="rect">
            <a:avLst/>
          </a:prstGeom>
          <a:noFill/>
        </p:spPr>
        <p:txBody>
          <a:bodyPr wrap="square" lIns="0" tIns="0" rIns="0" bIns="0" rtlCol="0">
            <a:spAutoFit/>
          </a:bodyPr>
          <a:lstStyle>
            <a:defPPr>
              <a:defRPr lang="zh-CN"/>
            </a:defPPr>
            <a:lvl1pPr>
              <a:defRPr>
                <a:solidFill>
                  <a:schemeClr val="accent1"/>
                </a:solidFill>
                <a:latin typeface="思源宋体 CN Heavy" panose="02020900000000000000" pitchFamily="18" charset="-122"/>
                <a:ea typeface="思源宋体 CN Heavy" panose="02020900000000000000" pitchFamily="18" charset="-122"/>
              </a:defRPr>
            </a:lvl1pPr>
          </a:lstStyle>
          <a:p>
            <a:pPr algn="r"/>
            <a:r>
              <a:rPr lang="zh-CN" sz="1000" cap="all" dirty="0">
                <a:solidFill>
                  <a:schemeClr val="bg1"/>
                </a:solidFill>
                <a:latin typeface="微软雅黑" panose="020B0503020204020204" charset="-122"/>
                <a:ea typeface="微软雅黑" panose="020B0503020204020204" charset="-122"/>
                <a:cs typeface="微软雅黑" panose="020B0503020204020204" charset="-122"/>
              </a:rPr>
              <a:t>想了解更多功能，欢迎官网下载试用</a:t>
            </a: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www.biash.com</a:t>
            </a:r>
            <a:endPar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endParaRPr>
          </a:p>
          <a:p>
            <a:pPr algn="r"/>
            <a:r>
              <a:rPr lang="en-US" altLang="zh-CN" sz="1000" cap="all"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800" cap="all" dirty="0">
                <a:solidFill>
                  <a:schemeClr val="bg1"/>
                </a:solidFill>
                <a:latin typeface="微软雅黑" panose="020B0503020204020204" charset="-122"/>
                <a:ea typeface="微软雅黑" panose="020B0503020204020204" charset="-122"/>
                <a:cs typeface="微软雅黑" panose="020B0503020204020204" charset="-122"/>
              </a:rPr>
              <a:t>Want to explore more features? Download and try from our official website: www.biash.com</a:t>
            </a:r>
            <a:endParaRPr lang="en-US" altLang="zh-CN" sz="800" cap="all"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DIAGRAM_VIRTUALLY_FRAME" val="{&quot;height&quot;:388.7893700787402,&quot;left&quot;:320.63740157480316,&quot;top&quot;:107.55362204724409,&quot;width&quot;:614.1730708661416}"/>
</p:tagLst>
</file>

<file path=ppt/tags/tag10.xml><?xml version="1.0" encoding="utf-8"?>
<p:tagLst xmlns:p="http://schemas.openxmlformats.org/presentationml/2006/main">
  <p:tag name="KSO_WM_DIAGRAM_VIRTUALLY_FRAME" val="{&quot;height&quot;:377.01944881889756,&quot;left&quot;:31.627559055118127,&quot;top&quot;:112.6,&quot;width&quot;:896.8224409448819}"/>
</p:tagLst>
</file>

<file path=ppt/tags/tag11.xml><?xml version="1.0" encoding="utf-8"?>
<p:tagLst xmlns:p="http://schemas.openxmlformats.org/presentationml/2006/main">
  <p:tag name="KSO_WM_DIAGRAM_VIRTUALLY_FRAME" val="{&quot;height&quot;:377.01944881889756,&quot;left&quot;:31.627559055118127,&quot;top&quot;:112.6,&quot;width&quot;:896.8224409448819}"/>
</p:tagLst>
</file>

<file path=ppt/tags/tag12.xml><?xml version="1.0" encoding="utf-8"?>
<p:tagLst xmlns:p="http://schemas.openxmlformats.org/presentationml/2006/main">
  <p:tag name="KSO_WM_DIAGRAM_VIRTUALLY_FRAME" val="{&quot;height&quot;:377.01944881889756,&quot;left&quot;:31.627559055118127,&quot;top&quot;:112.6,&quot;width&quot;:896.8224409448819}"/>
</p:tagLst>
</file>

<file path=ppt/tags/tag13.xml><?xml version="1.0" encoding="utf-8"?>
<p:tagLst xmlns:p="http://schemas.openxmlformats.org/presentationml/2006/main">
  <p:tag name="KSO_WM_DIAGRAM_VIRTUALLY_FRAME" val="{&quot;height&quot;:377.01944881889756,&quot;left&quot;:31.627559055118127,&quot;top&quot;:112.6,&quot;width&quot;:896.8224409448819}"/>
</p:tagLst>
</file>

<file path=ppt/tags/tag14.xml><?xml version="1.0" encoding="utf-8"?>
<p:tagLst xmlns:p="http://schemas.openxmlformats.org/presentationml/2006/main">
  <p:tag name="KSO_WM_DIAGRAM_VIRTUALLY_FRAME" val="{&quot;height&quot;:377.01944881889756,&quot;left&quot;:31.627559055118127,&quot;top&quot;:112.6,&quot;width&quot;:896.8224409448819}"/>
</p:tagLst>
</file>

<file path=ppt/tags/tag15.xml><?xml version="1.0" encoding="utf-8"?>
<p:tagLst xmlns:p="http://schemas.openxmlformats.org/presentationml/2006/main">
  <p:tag name="KSO_WM_DIAGRAM_VIRTUALLY_FRAME" val="{&quot;height&quot;:377.01944881889756,&quot;left&quot;:31.627559055118127,&quot;top&quot;:112.6,&quot;width&quot;:896.8224409448819}"/>
</p:tagLst>
</file>

<file path=ppt/tags/tag16.xml><?xml version="1.0" encoding="utf-8"?>
<p:tagLst xmlns:p="http://schemas.openxmlformats.org/presentationml/2006/main">
  <p:tag name="KSO_WM_DIAGRAM_VIRTUALLY_FRAME" val="{&quot;height&quot;:377.01944881889756,&quot;left&quot;:31.627559055118127,&quot;top&quot;:112.6,&quot;width&quot;:896.8224409448819}"/>
</p:tagLst>
</file>

<file path=ppt/tags/tag17.xml><?xml version="1.0" encoding="utf-8"?>
<p:tagLst xmlns:p="http://schemas.openxmlformats.org/presentationml/2006/main">
  <p:tag name="KSO_WM_DIAGRAM_VIRTUALLY_FRAME" val="{&quot;height&quot;:377.01944881889756,&quot;left&quot;:31.627559055118127,&quot;top&quot;:112.6,&quot;width&quot;:896.8224409448819}"/>
</p:tagLst>
</file>

<file path=ppt/tags/tag18.xml><?xml version="1.0" encoding="utf-8"?>
<p:tagLst xmlns:p="http://schemas.openxmlformats.org/presentationml/2006/main">
  <p:tag name="KSO_WM_DIAGRAM_VIRTUALLY_FRAME" val="{&quot;height&quot;:388.7893700787402,&quot;left&quot;:320.63740157480316,&quot;top&quot;:107.55362204724409,&quot;width&quot;:614.1730708661416}"/>
</p:tagLst>
</file>

<file path=ppt/tags/tag19.xml><?xml version="1.0" encoding="utf-8"?>
<p:tagLst xmlns:p="http://schemas.openxmlformats.org/presentationml/2006/main">
  <p:tag name="KSO_WM_DIAGRAM_VIRTUALLY_FRAME" val="{&quot;height&quot;:396.5,&quot;left&quot;:31.627559055118127,&quot;top&quot;:112.6,&quot;width&quot;:896.8224409448819}"/>
</p:tagLst>
</file>

<file path=ppt/tags/tag2.xml><?xml version="1.0" encoding="utf-8"?>
<p:tagLst xmlns:p="http://schemas.openxmlformats.org/presentationml/2006/main">
  <p:tag name="KSO_WM_DIAGRAM_VIRTUALLY_FRAME" val="{&quot;height&quot;:396.5,&quot;left&quot;:31.627559055118127,&quot;top&quot;:112.6,&quot;width&quot;:896.8224409448819}"/>
</p:tagLst>
</file>

<file path=ppt/tags/tag20.xml><?xml version="1.0" encoding="utf-8"?>
<p:tagLst xmlns:p="http://schemas.openxmlformats.org/presentationml/2006/main">
  <p:tag name="KSO_WM_DIAGRAM_VIRTUALLY_FRAME" val="{&quot;height&quot;:396.5,&quot;left&quot;:31.627559055118127,&quot;top&quot;:112.6,&quot;width&quot;:896.8224409448819}"/>
</p:tagLst>
</file>

<file path=ppt/tags/tag21.xml><?xml version="1.0" encoding="utf-8"?>
<p:tagLst xmlns:p="http://schemas.openxmlformats.org/presentationml/2006/main">
  <p:tag name="KSO_WM_DIAGRAM_VIRTUALLY_FRAME" val="{&quot;height&quot;:396.5,&quot;left&quot;:31.627559055118127,&quot;top&quot;:112.6,&quot;width&quot;:896.8224409448819}"/>
</p:tagLst>
</file>

<file path=ppt/tags/tag22.xml><?xml version="1.0" encoding="utf-8"?>
<p:tagLst xmlns:p="http://schemas.openxmlformats.org/presentationml/2006/main">
  <p:tag name="KSO_WM_DIAGRAM_VIRTUALLY_FRAME" val="{&quot;height&quot;:396.5,&quot;left&quot;:31.627559055118127,&quot;top&quot;:112.6,&quot;width&quot;:896.8224409448819}"/>
</p:tagLst>
</file>

<file path=ppt/tags/tag23.xml><?xml version="1.0" encoding="utf-8"?>
<p:tagLst xmlns:p="http://schemas.openxmlformats.org/presentationml/2006/main">
  <p:tag name="KSO_WM_DIAGRAM_VIRTUALLY_FRAME" val="{&quot;height&quot;:396.5,&quot;left&quot;:31.627559055118127,&quot;top&quot;:112.6,&quot;width&quot;:896.8224409448819}"/>
</p:tagLst>
</file>

<file path=ppt/tags/tag24.xml><?xml version="1.0" encoding="utf-8"?>
<p:tagLst xmlns:p="http://schemas.openxmlformats.org/presentationml/2006/main">
  <p:tag name="KSO_WM_DIAGRAM_VIRTUALLY_FRAME" val="{&quot;height&quot;:396.5,&quot;left&quot;:31.627559055118127,&quot;top&quot;:112.6,&quot;width&quot;:896.8224409448819}"/>
</p:tagLst>
</file>

<file path=ppt/tags/tag25.xml><?xml version="1.0" encoding="utf-8"?>
<p:tagLst xmlns:p="http://schemas.openxmlformats.org/presentationml/2006/main">
  <p:tag name="KSO_WM_DIAGRAM_VIRTUALLY_FRAME" val="{&quot;height&quot;:396.5,&quot;left&quot;:31.627559055118127,&quot;top&quot;:112.6,&quot;width&quot;:896.8224409448819}"/>
</p:tagLst>
</file>

<file path=ppt/tags/tag26.xml><?xml version="1.0" encoding="utf-8"?>
<p:tagLst xmlns:p="http://schemas.openxmlformats.org/presentationml/2006/main">
  <p:tag name="KSO_WM_DIAGRAM_VIRTUALLY_FRAME" val="{&quot;height&quot;:396.5,&quot;left&quot;:31.627559055118127,&quot;top&quot;:112.6,&quot;width&quot;:896.8224409448819}"/>
</p:tagLst>
</file>

<file path=ppt/tags/tag27.xml><?xml version="1.0" encoding="utf-8"?>
<p:tagLst xmlns:p="http://schemas.openxmlformats.org/presentationml/2006/main">
  <p:tag name="KSO_WM_DIAGRAM_VIRTUALLY_FRAME" val="{&quot;height&quot;:377.01944881889756,&quot;left&quot;:31.627559055118127,&quot;top&quot;:112.6,&quot;width&quot;:896.8224409448819}"/>
</p:tagLst>
</file>

<file path=ppt/tags/tag28.xml><?xml version="1.0" encoding="utf-8"?>
<p:tagLst xmlns:p="http://schemas.openxmlformats.org/presentationml/2006/main">
  <p:tag name="KSO_WM_DIAGRAM_VIRTUALLY_FRAME" val="{&quot;height&quot;:377.01944881889756,&quot;left&quot;:31.627559055118127,&quot;top&quot;:112.6,&quot;width&quot;:896.8224409448819}"/>
</p:tagLst>
</file>

<file path=ppt/tags/tag29.xml><?xml version="1.0" encoding="utf-8"?>
<p:tagLst xmlns:p="http://schemas.openxmlformats.org/presentationml/2006/main">
  <p:tag name="KSO_WM_DIAGRAM_VIRTUALLY_FRAME" val="{&quot;height&quot;:377.01944881889756,&quot;left&quot;:31.627559055118127,&quot;top&quot;:112.6,&quot;width&quot;:896.8224409448819}"/>
</p:tagLst>
</file>

<file path=ppt/tags/tag3.xml><?xml version="1.0" encoding="utf-8"?>
<p:tagLst xmlns:p="http://schemas.openxmlformats.org/presentationml/2006/main">
  <p:tag name="KSO_WM_DIAGRAM_VIRTUALLY_FRAME" val="{&quot;height&quot;:396.5,&quot;left&quot;:31.627559055118127,&quot;top&quot;:112.6,&quot;width&quot;:896.8224409448819}"/>
</p:tagLst>
</file>

<file path=ppt/tags/tag30.xml><?xml version="1.0" encoding="utf-8"?>
<p:tagLst xmlns:p="http://schemas.openxmlformats.org/presentationml/2006/main">
  <p:tag name="KSO_WM_DIAGRAM_VIRTUALLY_FRAME" val="{&quot;height&quot;:377.01944881889756,&quot;left&quot;:31.627559055118127,&quot;top&quot;:112.6,&quot;width&quot;:896.8224409448819}"/>
</p:tagLst>
</file>

<file path=ppt/tags/tag31.xml><?xml version="1.0" encoding="utf-8"?>
<p:tagLst xmlns:p="http://schemas.openxmlformats.org/presentationml/2006/main">
  <p:tag name="KSO_WM_DIAGRAM_VIRTUALLY_FRAME" val="{&quot;height&quot;:377.01944881889756,&quot;left&quot;:31.627559055118127,&quot;top&quot;:112.6,&quot;width&quot;:896.8224409448819}"/>
</p:tagLst>
</file>

<file path=ppt/tags/tag32.xml><?xml version="1.0" encoding="utf-8"?>
<p:tagLst xmlns:p="http://schemas.openxmlformats.org/presentationml/2006/main">
  <p:tag name="KSO_WM_DIAGRAM_VIRTUALLY_FRAME" val="{&quot;height&quot;:377.01944881889756,&quot;left&quot;:31.627559055118127,&quot;top&quot;:112.6,&quot;width&quot;:896.8224409448819}"/>
</p:tagLst>
</file>

<file path=ppt/tags/tag33.xml><?xml version="1.0" encoding="utf-8"?>
<p:tagLst xmlns:p="http://schemas.openxmlformats.org/presentationml/2006/main">
  <p:tag name="KSO_WM_DIAGRAM_VIRTUALLY_FRAME" val="{&quot;height&quot;:377.01944881889756,&quot;left&quot;:31.627559055118127,&quot;top&quot;:112.6,&quot;width&quot;:896.8224409448819}"/>
</p:tagLst>
</file>

<file path=ppt/tags/tag34.xml><?xml version="1.0" encoding="utf-8"?>
<p:tagLst xmlns:p="http://schemas.openxmlformats.org/presentationml/2006/main">
  <p:tag name="KSO_WM_DIAGRAM_VIRTUALLY_FRAME" val="{&quot;height&quot;:377.01944881889756,&quot;left&quot;:31.627559055118127,&quot;top&quot;:112.6,&quot;width&quot;:896.8224409448819}"/>
</p:tagLst>
</file>

<file path=ppt/tags/tag35.xml><?xml version="1.0" encoding="utf-8"?>
<p:tagLst xmlns:p="http://schemas.openxmlformats.org/presentationml/2006/main">
  <p:tag name="KSO_WM_DIAGRAM_VIRTUALLY_FRAME" val="{&quot;height&quot;:515.25,&quot;left&quot;:179.65,&quot;top&quot;:62.3,&quot;width&quot;:749.95}"/>
</p:tagLst>
</file>

<file path=ppt/tags/tag36.xml><?xml version="1.0" encoding="utf-8"?>
<p:tagLst xmlns:p="http://schemas.openxmlformats.org/presentationml/2006/main">
  <p:tag name="KSO_WM_DIAGRAM_VIRTUALLY_FRAME" val="{&quot;height&quot;:388.7893700787402,&quot;left&quot;:320.63740157480316,&quot;top&quot;:107.55362204724409,&quot;width&quot;:614.1730708661416}"/>
</p:tagLst>
</file>

<file path=ppt/tags/tag37.xml><?xml version="1.0" encoding="utf-8"?>
<p:tagLst xmlns:p="http://schemas.openxmlformats.org/presentationml/2006/main">
  <p:tag name="KSO_WM_DIAGRAM_VIRTUALLY_FRAME" val="{&quot;height&quot;:388.7893700787402,&quot;left&quot;:320.63740157480316,&quot;top&quot;:107.55362204724409,&quot;width&quot;:614.1730708661416}"/>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96.5,&quot;left&quot;:31.627559055118127,&quot;top&quot;:112.6,&quot;width&quot;:896.8224409448819}"/>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DIAGRAM_VIRTUALLY_FRAME" val="{&quot;height&quot;:319.4818897637795,&quot;left&quot;:541.9,&quot;top&quot;:249.93984251968504,&quot;width&quot;:418.15}"/>
</p:tagLst>
</file>

<file path=ppt/tags/tag44.xml><?xml version="1.0" encoding="utf-8"?>
<p:tagLst xmlns:p="http://schemas.openxmlformats.org/presentationml/2006/main">
  <p:tag name="KSO_WM_DIAGRAM_VIRTUALLY_FRAME" val="{&quot;height&quot;:319.4818897637795,&quot;left&quot;:541.9,&quot;top&quot;:249.93984251968504,&quot;width&quot;:418.15}"/>
</p:tagLst>
</file>

<file path=ppt/tags/tag45.xml><?xml version="1.0" encoding="utf-8"?>
<p:tagLst xmlns:p="http://schemas.openxmlformats.org/presentationml/2006/main">
  <p:tag name="KSO_WM_DIAGRAM_VIRTUALLY_FRAME" val="{&quot;height&quot;:319.4818897637795,&quot;left&quot;:541.9,&quot;top&quot;:249.93984251968504,&quot;width&quot;:418.15}"/>
</p:tagLst>
</file>

<file path=ppt/tags/tag46.xml><?xml version="1.0" encoding="utf-8"?>
<p:tagLst xmlns:p="http://schemas.openxmlformats.org/presentationml/2006/main">
  <p:tag name="KSO_WM_DIAGRAM_VIRTUALLY_FRAME" val="{&quot;height&quot;:319.4818897637795,&quot;left&quot;:541.9,&quot;top&quot;:249.93984251968504,&quot;width&quot;:418.15}"/>
</p:tagLst>
</file>

<file path=ppt/tags/tag47.xml><?xml version="1.0" encoding="utf-8"?>
<p:tagLst xmlns:p="http://schemas.openxmlformats.org/presentationml/2006/main">
  <p:tag name="KSO_WM_DIAGRAM_VIRTUALLY_FRAME" val="{&quot;height&quot;:319.4818897637795,&quot;left&quot;:541.9,&quot;top&quot;:249.93984251968504,&quot;width&quot;:418.15}"/>
</p:tagLst>
</file>

<file path=ppt/tags/tag48.xml><?xml version="1.0" encoding="utf-8"?>
<p:tagLst xmlns:p="http://schemas.openxmlformats.org/presentationml/2006/main">
  <p:tag name="KSO_WM_DIAGRAM_VIRTUALLY_FRAME" val="{&quot;height&quot;:319.4818897637795,&quot;left&quot;:541.9,&quot;top&quot;:249.93984251968504,&quot;width&quot;:418.15}"/>
</p:tagLst>
</file>

<file path=ppt/tags/tag49.xml><?xml version="1.0" encoding="utf-8"?>
<p:tagLst xmlns:p="http://schemas.openxmlformats.org/presentationml/2006/main">
  <p:tag name="KSO_WM_DIAGRAM_VIRTUALLY_FRAME" val="{&quot;height&quot;:319.4818897637795,&quot;left&quot;:541.9,&quot;top&quot;:249.93984251968504,&quot;width&quot;:418.15}"/>
</p:tagLst>
</file>

<file path=ppt/tags/tag5.xml><?xml version="1.0" encoding="utf-8"?>
<p:tagLst xmlns:p="http://schemas.openxmlformats.org/presentationml/2006/main">
  <p:tag name="KSO_WM_DIAGRAM_VIRTUALLY_FRAME" val="{&quot;height&quot;:396.5,&quot;left&quot;:31.627559055118127,&quot;top&quot;:112.6,&quot;width&quot;:896.8224409448819}"/>
</p:tagLst>
</file>

<file path=ppt/tags/tag50.xml><?xml version="1.0" encoding="utf-8"?>
<p:tagLst xmlns:p="http://schemas.openxmlformats.org/presentationml/2006/main">
  <p:tag name="KSO_WM_DIAGRAM_VIRTUALLY_FRAME" val="{&quot;height&quot;:319.4818897637795,&quot;left&quot;:541.9,&quot;top&quot;:249.93984251968504,&quot;width&quot;:418.15}"/>
</p:tagLst>
</file>

<file path=ppt/tags/tag51.xml><?xml version="1.0" encoding="utf-8"?>
<p:tagLst xmlns:p="http://schemas.openxmlformats.org/presentationml/2006/main">
  <p:tag name="KSO_WM_DIAGRAM_VIRTUALLY_FRAME" val="{&quot;height&quot;:388.7893700787402,&quot;left&quot;:320.63740157480316,&quot;top&quot;:107.55362204724409,&quot;width&quot;:614.1730708661416}"/>
</p:tagLst>
</file>

<file path=ppt/tags/tag52.xml><?xml version="1.0" encoding="utf-8"?>
<p:tagLst xmlns:p="http://schemas.openxmlformats.org/presentationml/2006/main">
  <p:tag name="KSO_WM_DIAGRAM_VIRTUALLY_FRAME" val="{&quot;height&quot;:376.45,&quot;left&quot;:566.95,&quot;top&quot;:151.05,&quot;width&quot;:372.4}"/>
</p:tagLst>
</file>

<file path=ppt/tags/tag53.xml><?xml version="1.0" encoding="utf-8"?>
<p:tagLst xmlns:p="http://schemas.openxmlformats.org/presentationml/2006/main">
  <p:tag name="KSO_WM_DIAGRAM_VIRTUALLY_FRAME" val="{&quot;height&quot;:395.02535433070864,&quot;left&quot;:42.75,&quot;top&quot;:88.45,&quot;width&quot;:801.4}"/>
</p:tagLst>
</file>

<file path=ppt/tags/tag54.xml><?xml version="1.0" encoding="utf-8"?>
<p:tagLst xmlns:p="http://schemas.openxmlformats.org/presentationml/2006/main">
  <p:tag name="KSO_WM_DIAGRAM_VIRTUALLY_FRAME" val="{&quot;height&quot;:395.02535433070864,&quot;left&quot;:42.75,&quot;top&quot;:88.45,&quot;width&quot;:801.4}"/>
</p:tagLst>
</file>

<file path=ppt/tags/tag55.xml><?xml version="1.0" encoding="utf-8"?>
<p:tagLst xmlns:p="http://schemas.openxmlformats.org/presentationml/2006/main">
  <p:tag name="KSO_WM_DIAGRAM_VIRTUALLY_FRAME" val="{&quot;height&quot;:395.02535433070864,&quot;left&quot;:42.75,&quot;top&quot;:88.45,&quot;width&quot;:801.4}"/>
</p:tagLst>
</file>

<file path=ppt/tags/tag56.xml><?xml version="1.0" encoding="utf-8"?>
<p:tagLst xmlns:p="http://schemas.openxmlformats.org/presentationml/2006/main">
  <p:tag name="KSO_WM_DIAGRAM_VIRTUALLY_FRAME" val="{&quot;height&quot;:395.02535433070864,&quot;left&quot;:42.75,&quot;top&quot;:88.45,&quot;width&quot;:801.4}"/>
</p:tagLst>
</file>

<file path=ppt/tags/tag57.xml><?xml version="1.0" encoding="utf-8"?>
<p:tagLst xmlns:p="http://schemas.openxmlformats.org/presentationml/2006/main">
  <p:tag name="KSO_WM_DIAGRAM_VIRTUALLY_FRAME" val="{&quot;height&quot;:395.02535433070864,&quot;left&quot;:42.75,&quot;top&quot;:88.45,&quot;width&quot;:801.4}"/>
</p:tagLst>
</file>

<file path=ppt/tags/tag58.xml><?xml version="1.0" encoding="utf-8"?>
<p:tagLst xmlns:p="http://schemas.openxmlformats.org/presentationml/2006/main">
  <p:tag name="KSO_WM_DIAGRAM_VIRTUALLY_FRAME" val="{&quot;height&quot;:395.02535433070864,&quot;left&quot;:42.75,&quot;top&quot;:88.45,&quot;width&quot;:801.4}"/>
</p:tagLst>
</file>

<file path=ppt/tags/tag59.xml><?xml version="1.0" encoding="utf-8"?>
<p:tagLst xmlns:p="http://schemas.openxmlformats.org/presentationml/2006/main">
  <p:tag name="KSO_WM_DIAGRAM_VIRTUALLY_FRAME" val="{&quot;height&quot;:395.02535433070864,&quot;left&quot;:42.75,&quot;top&quot;:88.45,&quot;width&quot;:801.4}"/>
</p:tagLst>
</file>

<file path=ppt/tags/tag6.xml><?xml version="1.0" encoding="utf-8"?>
<p:tagLst xmlns:p="http://schemas.openxmlformats.org/presentationml/2006/main">
  <p:tag name="KSO_WM_DIAGRAM_VIRTUALLY_FRAME" val="{&quot;height&quot;:396.5,&quot;left&quot;:31.627559055118127,&quot;top&quot;:112.6,&quot;width&quot;:896.8224409448819}"/>
</p:tagLst>
</file>

<file path=ppt/tags/tag60.xml><?xml version="1.0" encoding="utf-8"?>
<p:tagLst xmlns:p="http://schemas.openxmlformats.org/presentationml/2006/main">
  <p:tag name="KSO_WM_DIAGRAM_VIRTUALLY_FRAME" val="{&quot;height&quot;:395.02535433070864,&quot;left&quot;:42.75,&quot;top&quot;:88.45,&quot;width&quot;:801.4}"/>
</p:tagLst>
</file>

<file path=ppt/tags/tag61.xml><?xml version="1.0" encoding="utf-8"?>
<p:tagLst xmlns:p="http://schemas.openxmlformats.org/presentationml/2006/main">
  <p:tag name="KSO_WM_DIAGRAM_VIRTUALLY_FRAME" val="{&quot;height&quot;:395.02535433070864,&quot;left&quot;:42.75,&quot;top&quot;:88.45,&quot;width&quot;:801.4}"/>
</p:tagLst>
</file>

<file path=ppt/tags/tag62.xml><?xml version="1.0" encoding="utf-8"?>
<p:tagLst xmlns:p="http://schemas.openxmlformats.org/presentationml/2006/main">
  <p:tag name="KSO_WM_DIAGRAM_VIRTUALLY_FRAME" val="{&quot;height&quot;:395.02535433070864,&quot;left&quot;:42.75,&quot;top&quot;:88.45,&quot;width&quot;:801.4}"/>
</p:tagLst>
</file>

<file path=ppt/tags/tag63.xml><?xml version="1.0" encoding="utf-8"?>
<p:tagLst xmlns:p="http://schemas.openxmlformats.org/presentationml/2006/main">
  <p:tag name="KSO_WM_DIAGRAM_VIRTUALLY_FRAME" val="{&quot;height&quot;:395.02535433070864,&quot;left&quot;:42.75,&quot;top&quot;:88.45,&quot;width&quot;:801.4}"/>
</p:tagLst>
</file>

<file path=ppt/tags/tag64.xml><?xml version="1.0" encoding="utf-8"?>
<p:tagLst xmlns:p="http://schemas.openxmlformats.org/presentationml/2006/main">
  <p:tag name="KSO_WM_DIAGRAM_VIRTUALLY_FRAME" val="{&quot;height&quot;:395.02535433070864,&quot;left&quot;:42.75,&quot;top&quot;:88.45,&quot;width&quot;:801.4}"/>
</p:tagLst>
</file>

<file path=ppt/tags/tag65.xml><?xml version="1.0" encoding="utf-8"?>
<p:tagLst xmlns:p="http://schemas.openxmlformats.org/presentationml/2006/main">
  <p:tag name="KSO_WM_DIAGRAM_VIRTUALLY_FRAME" val="{&quot;height&quot;:395.02535433070864,&quot;left&quot;:42.75,&quot;top&quot;:88.45,&quot;width&quot;:801.4}"/>
</p:tagLst>
</file>

<file path=ppt/tags/tag66.xml><?xml version="1.0" encoding="utf-8"?>
<p:tagLst xmlns:p="http://schemas.openxmlformats.org/presentationml/2006/main">
  <p:tag name="KSO_WM_DIAGRAM_VIRTUALLY_FRAME" val="{&quot;height&quot;:395.02535433070864,&quot;left&quot;:42.75,&quot;top&quot;:88.45,&quot;width&quot;:801.4}"/>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396.5,&quot;left&quot;:31.627559055118127,&quot;top&quot;:112.6,&quot;width&quot;:896.8224409448819}"/>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396.5,&quot;left&quot;:31.627559055118127,&quot;top&quot;:112.6,&quot;width&quot;:896.8224409448819}"/>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96.5,&quot;left&quot;:31.627559055118127,&quot;top&quot;:112.6,&quot;width&quot;:896.8224409448819}"/>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heme/theme1.xml><?xml version="1.0" encoding="utf-8"?>
<a:theme xmlns:a="http://schemas.openxmlformats.org/drawingml/2006/main" name="主题2">
  <a:themeElements>
    <a:clrScheme name="300套配色-亮红蓝">
      <a:dk1>
        <a:srgbClr val="101010"/>
      </a:dk1>
      <a:lt1>
        <a:srgbClr val="313131"/>
      </a:lt1>
      <a:dk2>
        <a:srgbClr val="FFFFFF"/>
      </a:dk2>
      <a:lt2>
        <a:srgbClr val="F2F5F6"/>
      </a:lt2>
      <a:accent1>
        <a:srgbClr val="E4380E"/>
      </a:accent1>
      <a:accent2>
        <a:srgbClr val="B32A0A"/>
      </a:accent2>
      <a:accent3>
        <a:srgbClr val="FE8732"/>
      </a:accent3>
      <a:accent4>
        <a:srgbClr val="F16128"/>
      </a:accent4>
      <a:accent5>
        <a:srgbClr val="6390FE"/>
      </a:accent5>
      <a:accent6>
        <a:srgbClr val="6F6F6F"/>
      </a:accent6>
      <a:hlink>
        <a:srgbClr val="9A9A9A"/>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16383</Words>
  <Application>WPS 演示</Application>
  <PresentationFormat>宽屏</PresentationFormat>
  <Paragraphs>564</Paragraphs>
  <Slides>20</Slides>
  <Notes>160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宋体</vt:lpstr>
      <vt:lpstr>Wingdings</vt:lpstr>
      <vt:lpstr>OPPOSans B</vt:lpstr>
      <vt:lpstr>OPPOSans M</vt:lpstr>
      <vt:lpstr>OPPOSans H</vt:lpstr>
      <vt:lpstr>思源宋体 CN Heavy</vt:lpstr>
      <vt:lpstr>OPPOSans R</vt:lpstr>
      <vt:lpstr>等线</vt:lpstr>
      <vt:lpstr>微软雅黑</vt:lpstr>
      <vt:lpstr>Arial Unicode MS</vt:lpstr>
      <vt:lpstr>思源黑体 CN Regular</vt:lpstr>
      <vt:lpstr>黑体</vt:lpstr>
      <vt:lpstr>主题2</vt:lpstr>
      <vt:lpstr>PowerPoint 演示文稿</vt:lpstr>
      <vt:lpstr>美食云海外版一体化收银方案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应用场景</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300页高端汇报模板</dc:title>
  <dc:creator>芝士PPT</dc:creator>
  <cp:lastModifiedBy>冰冰</cp:lastModifiedBy>
  <cp:revision>521</cp:revision>
  <dcterms:created xsi:type="dcterms:W3CDTF">2023-11-19T03:41:00Z</dcterms:created>
  <dcterms:modified xsi:type="dcterms:W3CDTF">2026-01-19T08:29:17Z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2E744E8D7AD84060AB12EBC7706BB399_12</vt:lpwstr>
  </property>
  <property fmtid="{D5CDD505-2E9C-101B-9397-08002B2CF9AE}" pid="3" name="KSOProductBuildVer">
    <vt:lpwstr>2052-12.1.0.24034</vt:lpwstr>
  </property>
</Properties>
</file>